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24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2958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6476" y="2123442"/>
            <a:ext cx="5627823" cy="4883385"/>
          </a:xfrm>
        </p:spPr>
        <p:txBody>
          <a:bodyPr anchor="b"/>
          <a:lstStyle>
            <a:lvl1pPr>
              <a:defRPr sz="61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6476" y="7006824"/>
            <a:ext cx="5627823" cy="1263416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77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65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54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431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31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20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08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337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77" y="7040861"/>
            <a:ext cx="5627822" cy="831216"/>
          </a:xfrm>
        </p:spPr>
        <p:txBody>
          <a:bodyPr anchor="b">
            <a:normAutofit/>
          </a:bodyPr>
          <a:lstStyle>
            <a:lvl1pPr algn="l">
              <a:defRPr sz="20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6476" y="1005840"/>
            <a:ext cx="5627823" cy="533964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77" y="7872077"/>
            <a:ext cx="5627821" cy="724111"/>
          </a:xfrm>
        </p:spPr>
        <p:txBody>
          <a:bodyPr>
            <a:normAutofit/>
          </a:bodyPr>
          <a:lstStyle>
            <a:lvl1pPr marL="0" indent="0">
              <a:buNone/>
              <a:defRPr sz="102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23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76" y="2123440"/>
            <a:ext cx="5627823" cy="2905760"/>
          </a:xfrm>
        </p:spPr>
        <p:txBody>
          <a:bodyPr/>
          <a:lstStyle>
            <a:lvl1pPr>
              <a:defRPr sz="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76" y="5364480"/>
            <a:ext cx="5627823" cy="3464560"/>
          </a:xfrm>
        </p:spPr>
        <p:txBody>
          <a:bodyPr anchor="ctr">
            <a:normAutofit/>
          </a:bodyPr>
          <a:lstStyle>
            <a:lvl1pPr marL="0" indent="0">
              <a:buNone/>
              <a:defRPr sz="153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102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198" y="2123440"/>
            <a:ext cx="5100892" cy="3407615"/>
          </a:xfrm>
        </p:spPr>
        <p:txBody>
          <a:bodyPr/>
          <a:lstStyle>
            <a:lvl1pPr>
              <a:defRPr sz="408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230951" y="5531055"/>
            <a:ext cx="4641985" cy="50185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19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76" y="6380964"/>
            <a:ext cx="5627823" cy="2458720"/>
          </a:xfrm>
        </p:spPr>
        <p:txBody>
          <a:bodyPr anchor="ctr">
            <a:normAutofit/>
          </a:bodyPr>
          <a:lstStyle>
            <a:lvl1pPr marL="0" indent="0">
              <a:buNone/>
              <a:defRPr sz="153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2813" y="1424505"/>
            <a:ext cx="511352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37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49737" y="3833554"/>
            <a:ext cx="511352" cy="1688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037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8981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75" y="4582161"/>
            <a:ext cx="5627824" cy="2424664"/>
          </a:xfrm>
        </p:spPr>
        <p:txBody>
          <a:bodyPr anchor="b"/>
          <a:lstStyle>
            <a:lvl1pPr algn="l">
              <a:defRPr sz="3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76" y="7006825"/>
            <a:ext cx="5627823" cy="1261920"/>
          </a:xfrm>
        </p:spPr>
        <p:txBody>
          <a:bodyPr anchor="t"/>
          <a:lstStyle>
            <a:lvl1pPr marL="0" indent="0" algn="l">
              <a:buNone/>
              <a:defRPr sz="17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3187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609" y="2905760"/>
            <a:ext cx="1879116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16054" y="3911600"/>
            <a:ext cx="1866671" cy="5264362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76478" y="2905760"/>
            <a:ext cx="1872341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469749" y="3911600"/>
            <a:ext cx="1879070" cy="5264362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43180" y="2905760"/>
            <a:ext cx="1869709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4543180" y="3911600"/>
            <a:ext cx="1869709" cy="5264362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376034" y="3129280"/>
            <a:ext cx="0" cy="581152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439576" y="3129280"/>
            <a:ext cx="0" cy="581809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4071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57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6054" y="6234725"/>
            <a:ext cx="1874770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16054" y="3241040"/>
            <a:ext cx="1874770" cy="223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16054" y="7079911"/>
            <a:ext cx="1874770" cy="966811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80123" y="6234725"/>
            <a:ext cx="1868696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480122" y="3241040"/>
            <a:ext cx="1868696" cy="223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79260" y="7079910"/>
            <a:ext cx="1871171" cy="966811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543180" y="6234725"/>
            <a:ext cx="1869709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543179" y="3241040"/>
            <a:ext cx="1869709" cy="22352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4543101" y="7079907"/>
            <a:ext cx="1872185" cy="966811"/>
          </a:xfrm>
        </p:spPr>
        <p:txBody>
          <a:bodyPr anchor="t"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376034" y="3129280"/>
            <a:ext cx="0" cy="581152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39576" y="3129280"/>
            <a:ext cx="0" cy="5818094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93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67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95315" y="630981"/>
            <a:ext cx="1117574" cy="8544983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6054" y="1134034"/>
            <a:ext cx="4733490" cy="804193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5461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39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77" y="4197210"/>
            <a:ext cx="5627822" cy="2809616"/>
          </a:xfrm>
        </p:spPr>
        <p:txBody>
          <a:bodyPr anchor="b"/>
          <a:lstStyle>
            <a:lvl1pPr algn="l">
              <a:defRPr sz="3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76" y="7006825"/>
            <a:ext cx="5627823" cy="1261920"/>
          </a:xfrm>
        </p:spPr>
        <p:txBody>
          <a:bodyPr anchor="t"/>
          <a:lstStyle>
            <a:lvl1pPr marL="0" indent="0" algn="l">
              <a:buNone/>
              <a:defRPr sz="17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1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222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3545" y="3022179"/>
            <a:ext cx="2803396" cy="6153786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05679" y="3015604"/>
            <a:ext cx="2803398" cy="6160359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454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545" y="2794000"/>
            <a:ext cx="2803395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545" y="3688080"/>
            <a:ext cx="2803396" cy="5487882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05680" y="2794000"/>
            <a:ext cx="2803396" cy="845184"/>
          </a:xfrm>
        </p:spPr>
        <p:txBody>
          <a:bodyPr anchor="b">
            <a:noAutofit/>
          </a:bodyPr>
          <a:lstStyle>
            <a:lvl1pPr marL="0" indent="0">
              <a:buNone/>
              <a:defRPr sz="204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05680" y="3688080"/>
            <a:ext cx="2803396" cy="5487882"/>
          </a:xfrm>
        </p:spPr>
        <p:txBody>
          <a:bodyPr>
            <a:normAutofit/>
          </a:bodyPr>
          <a:lstStyle>
            <a:lvl1pPr>
              <a:defRPr sz="1530"/>
            </a:lvl1pPr>
            <a:lvl2pPr>
              <a:defRPr sz="1360"/>
            </a:lvl2pPr>
            <a:lvl3pPr>
              <a:defRPr sz="1190"/>
            </a:lvl3pPr>
            <a:lvl4pPr>
              <a:defRPr sz="1020"/>
            </a:lvl4pPr>
            <a:lvl5pPr>
              <a:defRPr sz="1020"/>
            </a:lvl5pPr>
            <a:lvl6pPr>
              <a:defRPr sz="1020"/>
            </a:lvl6pPr>
            <a:lvl7pPr>
              <a:defRPr sz="1020"/>
            </a:lvl7pPr>
            <a:lvl8pPr>
              <a:defRPr sz="1020"/>
            </a:lvl8pPr>
            <a:lvl9pPr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29833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1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0176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75" y="2123440"/>
            <a:ext cx="2168743" cy="2123440"/>
          </a:xfrm>
        </p:spPr>
        <p:txBody>
          <a:bodyPr anchor="b"/>
          <a:lstStyle>
            <a:lvl1pPr algn="l">
              <a:defRPr sz="204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0988" y="2123440"/>
            <a:ext cx="3313311" cy="6705600"/>
          </a:xfrm>
        </p:spPr>
        <p:txBody>
          <a:bodyPr anchor="ctr">
            <a:normAutofit/>
          </a:bodyPr>
          <a:lstStyle>
            <a:lvl1pPr>
              <a:defRPr sz="1700"/>
            </a:lvl1pPr>
            <a:lvl2pPr>
              <a:defRPr sz="1530"/>
            </a:lvl2pPr>
            <a:lvl3pPr>
              <a:defRPr sz="1360"/>
            </a:lvl3pPr>
            <a:lvl4pPr>
              <a:defRPr sz="1190"/>
            </a:lvl4pPr>
            <a:lvl5pPr>
              <a:defRPr sz="1190"/>
            </a:lvl5pPr>
            <a:lvl6pPr>
              <a:defRPr sz="1190"/>
            </a:lvl6pPr>
            <a:lvl7pPr>
              <a:defRPr sz="1190"/>
            </a:lvl7pPr>
            <a:lvl8pPr>
              <a:defRPr sz="1190"/>
            </a:lvl8pPr>
            <a:lvl9pPr>
              <a:defRPr sz="119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75" y="4589613"/>
            <a:ext cx="2168743" cy="4246879"/>
          </a:xfrm>
        </p:spPr>
        <p:txBody>
          <a:bodyPr/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6158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5808" y="2719482"/>
            <a:ext cx="3247573" cy="2309718"/>
          </a:xfrm>
        </p:spPr>
        <p:txBody>
          <a:bodyPr anchor="b">
            <a:normAutofit/>
          </a:bodyPr>
          <a:lstStyle>
            <a:lvl1pPr algn="l">
              <a:defRPr sz="306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31490" y="1676400"/>
            <a:ext cx="2040786" cy="67056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360"/>
            </a:lvl1pPr>
            <a:lvl2pPr marL="388620" indent="0">
              <a:buNone/>
              <a:defRPr sz="1360"/>
            </a:lvl2pPr>
            <a:lvl3pPr marL="777240" indent="0">
              <a:buNone/>
              <a:defRPr sz="1360"/>
            </a:lvl3pPr>
            <a:lvl4pPr marL="1165860" indent="0">
              <a:buNone/>
              <a:defRPr sz="1360"/>
            </a:lvl4pPr>
            <a:lvl5pPr marL="1554480" indent="0">
              <a:buNone/>
              <a:defRPr sz="1360"/>
            </a:lvl5pPr>
            <a:lvl6pPr marL="1943100" indent="0">
              <a:buNone/>
              <a:defRPr sz="1360"/>
            </a:lvl6pPr>
            <a:lvl7pPr marL="2331720" indent="0">
              <a:buNone/>
              <a:defRPr sz="1360"/>
            </a:lvl7pPr>
            <a:lvl8pPr marL="2720340" indent="0">
              <a:buNone/>
              <a:defRPr sz="1360"/>
            </a:lvl8pPr>
            <a:lvl9pPr marL="3108960" indent="0">
              <a:buNone/>
              <a:defRPr sz="136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75" y="5364480"/>
            <a:ext cx="3242519" cy="2011680"/>
          </a:xfrm>
        </p:spPr>
        <p:txBody>
          <a:bodyPr>
            <a:normAutofit/>
          </a:bodyPr>
          <a:lstStyle>
            <a:lvl1pPr marL="0" indent="0">
              <a:buNone/>
              <a:defRPr sz="1190"/>
            </a:lvl1pPr>
            <a:lvl2pPr marL="388620" indent="0">
              <a:buNone/>
              <a:defRPr sz="1020"/>
            </a:lvl2pPr>
            <a:lvl3pPr marL="777240" indent="0">
              <a:buNone/>
              <a:defRPr sz="850"/>
            </a:lvl3pPr>
            <a:lvl4pPr marL="1165860" indent="0">
              <a:buNone/>
              <a:defRPr sz="765"/>
            </a:lvl4pPr>
            <a:lvl5pPr marL="1554480" indent="0">
              <a:buNone/>
              <a:defRPr sz="765"/>
            </a:lvl5pPr>
            <a:lvl6pPr marL="1943100" indent="0">
              <a:buNone/>
              <a:defRPr sz="765"/>
            </a:lvl6pPr>
            <a:lvl7pPr marL="2331720" indent="0">
              <a:buNone/>
              <a:defRPr sz="765"/>
            </a:lvl7pPr>
            <a:lvl8pPr marL="2720340" indent="0">
              <a:buNone/>
              <a:defRPr sz="765"/>
            </a:lvl8pPr>
            <a:lvl9pPr marL="3108960" indent="0">
              <a:buNone/>
              <a:defRPr sz="76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95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5354517" y="2458720"/>
            <a:ext cx="2396490" cy="413512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4836357" y="-670560"/>
            <a:ext cx="1360170" cy="234696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5354517" y="8940800"/>
            <a:ext cx="842010" cy="14528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30890" y="3911600"/>
            <a:ext cx="3562350" cy="61468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713820" y="4246880"/>
            <a:ext cx="2007870" cy="346456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6583797" y="0"/>
            <a:ext cx="582930" cy="161253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2004" y="663986"/>
            <a:ext cx="5997073" cy="205411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545" y="3010957"/>
            <a:ext cx="5704906" cy="615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6065306" y="2752701"/>
            <a:ext cx="1452879" cy="194360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93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4108232" y="4856781"/>
            <a:ext cx="5661033" cy="19436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3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601467" y="433747"/>
            <a:ext cx="534491" cy="112594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38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7463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44" r:id="rId1"/>
    <p:sldLayoutId id="2147485245" r:id="rId2"/>
    <p:sldLayoutId id="2147485246" r:id="rId3"/>
    <p:sldLayoutId id="2147485247" r:id="rId4"/>
    <p:sldLayoutId id="2147485248" r:id="rId5"/>
    <p:sldLayoutId id="2147485249" r:id="rId6"/>
    <p:sldLayoutId id="2147485250" r:id="rId7"/>
    <p:sldLayoutId id="2147485251" r:id="rId8"/>
    <p:sldLayoutId id="2147485252" r:id="rId9"/>
    <p:sldLayoutId id="2147485253" r:id="rId10"/>
    <p:sldLayoutId id="2147485254" r:id="rId11"/>
    <p:sldLayoutId id="2147485255" r:id="rId12"/>
    <p:sldLayoutId id="2147485256" r:id="rId13"/>
    <p:sldLayoutId id="2147485257" r:id="rId14"/>
    <p:sldLayoutId id="2147485258" r:id="rId15"/>
    <p:sldLayoutId id="2147485259" r:id="rId16"/>
    <p:sldLayoutId id="2147485260" r:id="rId17"/>
  </p:sldLayoutIdLst>
  <p:txStyles>
    <p:titleStyle>
      <a:lvl1pPr algn="l" defTabSz="388626" rtl="0" eaLnBrk="1" latinLnBrk="0" hangingPunct="1">
        <a:spcBef>
          <a:spcPct val="0"/>
        </a:spcBef>
        <a:buNone/>
        <a:defRPr sz="357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91470" indent="-291470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7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631518" indent="-242892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3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971567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6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360193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748819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137446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526072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914698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303324" indent="-194313" algn="l" defTabSz="388626" rtl="0" eaLnBrk="1" latinLnBrk="0" hangingPunct="1">
        <a:spcBef>
          <a:spcPts val="8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19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6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53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79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506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32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59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85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9012" algn="l" defTabSz="388626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71168" y="-944991"/>
            <a:ext cx="5631180" cy="4069191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595"/>
              </a:spcBef>
            </a:pPr>
            <a:r>
              <a:rPr lang="en-US" sz="5000" spc="-5" dirty="0" smtClean="0"/>
              <a:t/>
            </a:r>
            <a:br>
              <a:rPr lang="en-US" sz="5000" spc="-5" dirty="0" smtClean="0"/>
            </a:br>
            <a:r>
              <a:rPr lang="en-US" sz="5000" spc="-5" dirty="0" smtClean="0"/>
              <a:t/>
            </a:r>
            <a:br>
              <a:rPr lang="en-US" sz="5000" spc="-5" dirty="0" smtClean="0"/>
            </a:br>
            <a:r>
              <a:rPr sz="5000" spc="-5" dirty="0" smtClean="0"/>
              <a:t>University </a:t>
            </a:r>
            <a:r>
              <a:rPr sz="5000" spc="-5" dirty="0"/>
              <a:t>Of</a:t>
            </a:r>
            <a:r>
              <a:rPr sz="5000" spc="-35" dirty="0"/>
              <a:t> </a:t>
            </a:r>
            <a:r>
              <a:rPr sz="5000" dirty="0"/>
              <a:t>Karachi</a:t>
            </a: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b="0" u="none" spc="-5" dirty="0">
                <a:latin typeface="Calibri"/>
                <a:cs typeface="Calibri"/>
              </a:rPr>
              <a:t>DEPARTMENT OF </a:t>
            </a:r>
            <a:r>
              <a:rPr b="0" u="none" spc="-10" dirty="0">
                <a:latin typeface="Calibri"/>
                <a:cs typeface="Calibri"/>
              </a:rPr>
              <a:t>COMPUTER </a:t>
            </a:r>
            <a:r>
              <a:rPr b="0" u="none" spc="-5" dirty="0">
                <a:latin typeface="Calibri"/>
                <a:cs typeface="Calibri"/>
              </a:rPr>
              <a:t>SCIENCE</a:t>
            </a:r>
            <a:r>
              <a:rPr b="0" u="none" dirty="0">
                <a:latin typeface="Calibri"/>
                <a:cs typeface="Calibri"/>
              </a:rPr>
              <a:t> </a:t>
            </a:r>
            <a:r>
              <a:rPr b="0" u="none" spc="-5" dirty="0">
                <a:latin typeface="Calibri"/>
                <a:cs typeface="Calibri"/>
              </a:rPr>
              <a:t>(UBIT)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2594" y="3898900"/>
            <a:ext cx="3346450" cy="2349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3100" b="1" dirty="0">
                <a:latin typeface="Calibri"/>
                <a:cs typeface="Calibri"/>
              </a:rPr>
              <a:t>MCS</a:t>
            </a:r>
            <a:r>
              <a:rPr sz="3100" b="1" spc="-15" dirty="0">
                <a:latin typeface="Calibri"/>
                <a:cs typeface="Calibri"/>
              </a:rPr>
              <a:t> </a:t>
            </a:r>
            <a:r>
              <a:rPr sz="3100" b="1" spc="-5" dirty="0">
                <a:latin typeface="Calibri"/>
                <a:cs typeface="Calibri"/>
              </a:rPr>
              <a:t>FINAL</a:t>
            </a:r>
            <a:endParaRPr sz="3100" dirty="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  <a:spcBef>
                <a:spcPts val="75"/>
              </a:spcBef>
            </a:pPr>
            <a:r>
              <a:rPr sz="2700" b="1" dirty="0">
                <a:latin typeface="Calibri"/>
                <a:cs typeface="Calibri"/>
              </a:rPr>
              <a:t>Evening</a:t>
            </a:r>
            <a:r>
              <a:rPr sz="2700" b="1" spc="-15" dirty="0">
                <a:latin typeface="Calibri"/>
                <a:cs typeface="Calibri"/>
              </a:rPr>
              <a:t> </a:t>
            </a:r>
            <a:r>
              <a:rPr sz="2700" b="1" spc="-5" dirty="0">
                <a:latin typeface="Calibri"/>
                <a:cs typeface="Calibri"/>
              </a:rPr>
              <a:t>Program</a:t>
            </a:r>
            <a:endParaRPr sz="27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00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200" b="1" spc="-5" dirty="0">
                <a:latin typeface="Calibri"/>
                <a:cs typeface="Calibri"/>
              </a:rPr>
              <a:t>Project Report</a:t>
            </a:r>
            <a:r>
              <a:rPr sz="2200" b="1" spc="-3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(FYP)</a:t>
            </a:r>
            <a:endParaRPr sz="2200" dirty="0">
              <a:latin typeface="Calibri"/>
              <a:cs typeface="Calibri"/>
            </a:endParaRPr>
          </a:p>
          <a:p>
            <a:pPr marL="1270" algn="ctr">
              <a:lnSpc>
                <a:spcPct val="100000"/>
              </a:lnSpc>
              <a:spcBef>
                <a:spcPts val="55"/>
              </a:spcBef>
            </a:pPr>
            <a:r>
              <a:rPr sz="2000" b="1" dirty="0">
                <a:latin typeface="Calibri"/>
                <a:cs typeface="Calibri"/>
              </a:rPr>
              <a:t>For</a:t>
            </a:r>
            <a:endParaRPr sz="20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40"/>
              </a:spcBef>
            </a:pPr>
            <a:r>
              <a:rPr sz="2200" b="1" spc="-5" dirty="0">
                <a:latin typeface="Calibri"/>
                <a:cs typeface="Calibri"/>
              </a:rPr>
              <a:t>Notepedia | </a:t>
            </a:r>
            <a:r>
              <a:rPr sz="2200" b="1" spc="-10" dirty="0">
                <a:latin typeface="Calibri"/>
                <a:cs typeface="Calibri"/>
              </a:rPr>
              <a:t>Word</a:t>
            </a:r>
            <a:r>
              <a:rPr sz="2200" b="1" spc="-15" dirty="0">
                <a:latin typeface="Calibri"/>
                <a:cs typeface="Calibri"/>
              </a:rPr>
              <a:t> </a:t>
            </a:r>
            <a:r>
              <a:rPr sz="2200" b="1" spc="-5" dirty="0">
                <a:latin typeface="Calibri"/>
                <a:cs typeface="Calibri"/>
              </a:rPr>
              <a:t>Processor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9339" y="6776084"/>
            <a:ext cx="4488815" cy="902969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 indent="3202305" algn="r">
              <a:lnSpc>
                <a:spcPct val="101600"/>
              </a:lnSpc>
              <a:spcBef>
                <a:spcPts val="60"/>
              </a:spcBef>
            </a:pPr>
            <a:r>
              <a:rPr sz="1900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Prepared</a:t>
            </a:r>
            <a:r>
              <a:rPr sz="1900" u="heavy" spc="-1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900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By: </a:t>
            </a:r>
            <a:r>
              <a:rPr sz="1900" spc="-5" dirty="0">
                <a:latin typeface="Calibri"/>
                <a:cs typeface="Calibri"/>
              </a:rPr>
              <a:t> Muhammad Fahmeed Qayyum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(EP19101045)</a:t>
            </a:r>
            <a:endParaRPr sz="1900" dirty="0">
              <a:latin typeface="Calibri"/>
              <a:cs typeface="Calibri"/>
            </a:endParaRPr>
          </a:p>
          <a:p>
            <a:pPr marR="5715" algn="r">
              <a:lnSpc>
                <a:spcPct val="100000"/>
              </a:lnSpc>
              <a:spcBef>
                <a:spcPts val="35"/>
              </a:spcBef>
            </a:pPr>
            <a:r>
              <a:rPr sz="1900" spc="-5" dirty="0">
                <a:latin typeface="Calibri"/>
                <a:cs typeface="Calibri"/>
              </a:rPr>
              <a:t>Bushra Shaukat</a:t>
            </a:r>
            <a:r>
              <a:rPr sz="1900" spc="-50" dirty="0">
                <a:latin typeface="Calibri"/>
                <a:cs typeface="Calibri"/>
              </a:rPr>
              <a:t> </a:t>
            </a:r>
            <a:r>
              <a:rPr sz="1900" spc="-5" dirty="0">
                <a:latin typeface="Calibri"/>
                <a:cs typeface="Calibri"/>
              </a:rPr>
              <a:t>(EP19101011)</a:t>
            </a:r>
            <a:endParaRPr sz="19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8399526"/>
            <a:ext cx="1784985" cy="520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Calibri"/>
                <a:cs typeface="Calibri"/>
              </a:rPr>
              <a:t>SUBMITTED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spc="-5" dirty="0">
                <a:latin typeface="Calibri"/>
                <a:cs typeface="Calibri"/>
              </a:rPr>
              <a:t>TO: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SIR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KHALID</a:t>
            </a:r>
            <a:r>
              <a:rPr sz="1800" b="1" u="heavy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JAMAL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06729"/>
            <a:ext cx="6748145" cy="895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17145" algn="just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types </a:t>
            </a:r>
            <a:r>
              <a:rPr sz="1600" b="1" spc="-5" dirty="0">
                <a:latin typeface="Calibri"/>
                <a:cs typeface="Calibri"/>
              </a:rPr>
              <a:t>Control-v</a:t>
            </a:r>
            <a:r>
              <a:rPr sz="1600" spc="-5" dirty="0">
                <a:latin typeface="Calibri"/>
                <a:cs typeface="Calibri"/>
              </a:rPr>
              <a:t>,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editor reads the contents of the clipboard and copy it to the  cursor location (deleting any selected characters first). You must use Swing/AWT  facilities for copying and pasting, so that you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select in this window and paste  in other applications, and vice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versa.</a:t>
            </a:r>
            <a:endParaRPr sz="1600">
              <a:latin typeface="Calibri"/>
              <a:cs typeface="Calibri"/>
            </a:endParaRPr>
          </a:p>
          <a:p>
            <a:pPr marL="471170" indent="-459105" algn="just">
              <a:lnSpc>
                <a:spcPct val="100000"/>
              </a:lnSpc>
              <a:spcBef>
                <a:spcPts val="975"/>
              </a:spcBef>
              <a:buAutoNum type="arabicPeriod" startAt="10"/>
              <a:tabLst>
                <a:tab pos="471805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ARROW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KEYS:</a:t>
            </a:r>
            <a:endParaRPr sz="24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The four arrow </a:t>
            </a:r>
            <a:r>
              <a:rPr sz="1600" dirty="0">
                <a:latin typeface="Calibri"/>
                <a:cs typeface="Calibri"/>
              </a:rPr>
              <a:t>keys </a:t>
            </a:r>
            <a:r>
              <a:rPr sz="1600" spc="-5" dirty="0">
                <a:latin typeface="Calibri"/>
                <a:cs typeface="Calibri"/>
              </a:rPr>
              <a:t>moves the insertion cursor </a:t>
            </a:r>
            <a:r>
              <a:rPr sz="1600" spc="-10" dirty="0">
                <a:latin typeface="Calibri"/>
                <a:cs typeface="Calibri"/>
              </a:rPr>
              <a:t>up, </a:t>
            </a:r>
            <a:r>
              <a:rPr sz="1600" dirty="0">
                <a:latin typeface="Calibri"/>
                <a:cs typeface="Calibri"/>
              </a:rPr>
              <a:t>down, </a:t>
            </a:r>
            <a:r>
              <a:rPr sz="1600" spc="-5" dirty="0">
                <a:latin typeface="Calibri"/>
                <a:cs typeface="Calibri"/>
              </a:rPr>
              <a:t>left, and right by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one</a:t>
            </a:r>
            <a:endParaRPr sz="1600">
              <a:latin typeface="Calibri"/>
              <a:cs typeface="Calibri"/>
            </a:endParaRPr>
          </a:p>
          <a:p>
            <a:pPr marL="76200" marR="16700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character.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moving up and down, the editor </a:t>
            </a:r>
            <a:r>
              <a:rPr sz="1600" dirty="0">
                <a:latin typeface="Calibri"/>
                <a:cs typeface="Calibri"/>
              </a:rPr>
              <a:t>tries </a:t>
            </a:r>
            <a:r>
              <a:rPr sz="1600" spc="-5" dirty="0">
                <a:latin typeface="Calibri"/>
                <a:cs typeface="Calibri"/>
              </a:rPr>
              <a:t>to maintain the </a:t>
            </a:r>
            <a:r>
              <a:rPr sz="1600" spc="-10" dirty="0">
                <a:latin typeface="Calibri"/>
                <a:cs typeface="Calibri"/>
              </a:rPr>
              <a:t>same </a:t>
            </a:r>
            <a:r>
              <a:rPr sz="1600" spc="5" dirty="0">
                <a:latin typeface="Calibri"/>
                <a:cs typeface="Calibri"/>
              </a:rPr>
              <a:t>x-  </a:t>
            </a:r>
            <a:r>
              <a:rPr sz="1600" spc="-5" dirty="0">
                <a:latin typeface="Calibri"/>
                <a:cs typeface="Calibri"/>
              </a:rPr>
              <a:t>coordinate. </a:t>
            </a:r>
            <a:r>
              <a:rPr sz="1600" spc="-10" dirty="0">
                <a:latin typeface="Calibri"/>
                <a:cs typeface="Calibri"/>
              </a:rPr>
              <a:t>For </a:t>
            </a:r>
            <a:r>
              <a:rPr sz="1600" dirty="0">
                <a:latin typeface="Calibri"/>
                <a:cs typeface="Calibri"/>
              </a:rPr>
              <a:t>example, </a:t>
            </a:r>
            <a:r>
              <a:rPr sz="1600" spc="-5" dirty="0">
                <a:latin typeface="Calibri"/>
                <a:cs typeface="Calibri"/>
              </a:rPr>
              <a:t>suppose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cursor is </a:t>
            </a:r>
            <a:r>
              <a:rPr sz="1600" dirty="0">
                <a:latin typeface="Calibri"/>
                <a:cs typeface="Calibri"/>
              </a:rPr>
              <a:t>currently </a:t>
            </a:r>
            <a:r>
              <a:rPr sz="1600" spc="-10" dirty="0">
                <a:latin typeface="Calibri"/>
                <a:cs typeface="Calibri"/>
              </a:rPr>
              <a:t>before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10th</a:t>
            </a:r>
            <a:endParaRPr sz="1600">
              <a:latin typeface="Calibri"/>
              <a:cs typeface="Calibri"/>
            </a:endParaRPr>
          </a:p>
          <a:p>
            <a:pPr marL="76200" marR="48895">
              <a:lnSpc>
                <a:spcPct val="152600"/>
              </a:lnSpc>
              <a:spcBef>
                <a:spcPts val="5"/>
              </a:spcBef>
            </a:pPr>
            <a:r>
              <a:rPr sz="1600" spc="-5" dirty="0">
                <a:latin typeface="Calibri"/>
                <a:cs typeface="Calibri"/>
              </a:rPr>
              <a:t>character on line 13, and then the up arrow is typed twice. If line 13 only  contains 5 characters, </a:t>
            </a:r>
            <a:r>
              <a:rPr sz="1600" dirty="0">
                <a:latin typeface="Calibri"/>
                <a:cs typeface="Calibri"/>
              </a:rPr>
              <a:t>then </a:t>
            </a:r>
            <a:r>
              <a:rPr sz="1600" spc="-5" dirty="0">
                <a:latin typeface="Calibri"/>
                <a:cs typeface="Calibri"/>
              </a:rPr>
              <a:t>the first up arrow will position the cursor </a:t>
            </a:r>
            <a:r>
              <a:rPr sz="1600" spc="-10" dirty="0">
                <a:latin typeface="Calibri"/>
                <a:cs typeface="Calibri"/>
              </a:rPr>
              <a:t>just before 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newline </a:t>
            </a:r>
            <a:r>
              <a:rPr sz="1600" spc="-5" dirty="0">
                <a:latin typeface="Calibri"/>
                <a:cs typeface="Calibri"/>
              </a:rPr>
              <a:t>on </a:t>
            </a:r>
            <a:r>
              <a:rPr sz="1600" dirty="0">
                <a:latin typeface="Calibri"/>
                <a:cs typeface="Calibri"/>
              </a:rPr>
              <a:t>that </a:t>
            </a:r>
            <a:r>
              <a:rPr sz="1600" spc="-5" dirty="0">
                <a:latin typeface="Calibri"/>
                <a:cs typeface="Calibri"/>
              </a:rPr>
              <a:t>line. </a:t>
            </a:r>
            <a:r>
              <a:rPr sz="1600" spc="-10" dirty="0">
                <a:latin typeface="Calibri"/>
                <a:cs typeface="Calibri"/>
              </a:rPr>
              <a:t>However, </a:t>
            </a:r>
            <a:r>
              <a:rPr sz="1600" spc="-5" dirty="0">
                <a:latin typeface="Calibri"/>
                <a:cs typeface="Calibri"/>
              </a:rPr>
              <a:t>if line </a:t>
            </a:r>
            <a:r>
              <a:rPr sz="1600" spc="-10" dirty="0">
                <a:latin typeface="Calibri"/>
                <a:cs typeface="Calibri"/>
              </a:rPr>
              <a:t>12 </a:t>
            </a:r>
            <a:r>
              <a:rPr sz="1600" spc="-5" dirty="0">
                <a:latin typeface="Calibri"/>
                <a:cs typeface="Calibri"/>
              </a:rPr>
              <a:t>contains </a:t>
            </a:r>
            <a:r>
              <a:rPr sz="1600" dirty="0">
                <a:latin typeface="Calibri"/>
                <a:cs typeface="Calibri"/>
              </a:rPr>
              <a:t>20 </a:t>
            </a:r>
            <a:r>
              <a:rPr sz="1600" spc="-5" dirty="0">
                <a:latin typeface="Calibri"/>
                <a:cs typeface="Calibri"/>
              </a:rPr>
              <a:t>characters, then the  </a:t>
            </a:r>
            <a:r>
              <a:rPr sz="1600" spc="-10" dirty="0">
                <a:latin typeface="Calibri"/>
                <a:cs typeface="Calibri"/>
              </a:rPr>
              <a:t>second </a:t>
            </a:r>
            <a:r>
              <a:rPr sz="1600" spc="-5" dirty="0">
                <a:latin typeface="Calibri"/>
                <a:cs typeface="Calibri"/>
              </a:rPr>
              <a:t>up arrow will position the cursor </a:t>
            </a:r>
            <a:r>
              <a:rPr sz="1600" spc="-10" dirty="0">
                <a:latin typeface="Calibri"/>
                <a:cs typeface="Calibri"/>
              </a:rPr>
              <a:t>just </a:t>
            </a:r>
            <a:r>
              <a:rPr sz="1600" spc="-5" dirty="0">
                <a:latin typeface="Calibri"/>
                <a:cs typeface="Calibri"/>
              </a:rPr>
              <a:t>before character 10 on </a:t>
            </a:r>
            <a:r>
              <a:rPr sz="1600" dirty="0">
                <a:latin typeface="Calibri"/>
                <a:cs typeface="Calibri"/>
              </a:rPr>
              <a:t>that </a:t>
            </a:r>
            <a:r>
              <a:rPr sz="1600" spc="-5" dirty="0">
                <a:latin typeface="Calibri"/>
                <a:cs typeface="Calibri"/>
              </a:rPr>
              <a:t>line. If  the right arrow is typed at the </a:t>
            </a:r>
            <a:r>
              <a:rPr sz="1600" spc="-10" dirty="0">
                <a:latin typeface="Calibri"/>
                <a:cs typeface="Calibri"/>
              </a:rPr>
              <a:t>end </a:t>
            </a:r>
            <a:r>
              <a:rPr sz="1600" spc="-5" dirty="0">
                <a:latin typeface="Calibri"/>
                <a:cs typeface="Calibri"/>
              </a:rPr>
              <a:t>of a line, the cursor will be moved to the </a:t>
            </a:r>
            <a:r>
              <a:rPr sz="1600" spc="-10" dirty="0">
                <a:latin typeface="Calibri"/>
                <a:cs typeface="Calibri"/>
              </a:rPr>
              <a:t>first  </a:t>
            </a:r>
            <a:r>
              <a:rPr sz="1600" spc="-5" dirty="0">
                <a:latin typeface="Calibri"/>
                <a:cs typeface="Calibri"/>
              </a:rPr>
              <a:t>character in the next line. </a:t>
            </a:r>
            <a:r>
              <a:rPr sz="1600" spc="-1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left arrow is typed at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beginning of a line, the  cursor will be moved to just before the </a:t>
            </a:r>
            <a:r>
              <a:rPr sz="1600" spc="-10" dirty="0">
                <a:latin typeface="Calibri"/>
                <a:cs typeface="Calibri"/>
              </a:rPr>
              <a:t>newline </a:t>
            </a:r>
            <a:r>
              <a:rPr sz="1600" spc="-5" dirty="0">
                <a:latin typeface="Calibri"/>
                <a:cs typeface="Calibri"/>
              </a:rPr>
              <a:t>in the preceding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line.</a:t>
            </a:r>
            <a:endParaRPr sz="1600">
              <a:latin typeface="Calibri"/>
              <a:cs typeface="Calibri"/>
            </a:endParaRPr>
          </a:p>
          <a:p>
            <a:pPr marL="471170" indent="-459105">
              <a:lnSpc>
                <a:spcPct val="100000"/>
              </a:lnSpc>
              <a:spcBef>
                <a:spcPts val="960"/>
              </a:spcBef>
              <a:buAutoNum type="arabicPeriod" startAt="11"/>
              <a:tabLst>
                <a:tab pos="471805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INFINITE-LEVEL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UNDO:</a:t>
            </a:r>
            <a:endParaRPr sz="24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The editor records </a:t>
            </a:r>
            <a:r>
              <a:rPr sz="1600" dirty="0">
                <a:latin typeface="Calibri"/>
                <a:cs typeface="Calibri"/>
              </a:rPr>
              <a:t>all </a:t>
            </a:r>
            <a:r>
              <a:rPr sz="1600" spc="-5" dirty="0">
                <a:latin typeface="Calibri"/>
                <a:cs typeface="Calibri"/>
              </a:rPr>
              <a:t>modifications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the document. If 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types</a:t>
            </a:r>
            <a:r>
              <a:rPr sz="1600" spc="16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Control-z</a:t>
            </a:r>
            <a:r>
              <a:rPr sz="1600" spc="-5" dirty="0">
                <a:latin typeface="Calibri"/>
                <a:cs typeface="Calibri"/>
              </a:rPr>
              <a:t>,</a:t>
            </a:r>
            <a:endParaRPr sz="16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Calibri"/>
                <a:cs typeface="Calibri"/>
              </a:rPr>
              <a:t>the editor will undo the most recent modification. If the user types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Control-</a:t>
            </a:r>
            <a:endParaRPr sz="1600">
              <a:latin typeface="Calibri"/>
              <a:cs typeface="Calibri"/>
            </a:endParaRPr>
          </a:p>
          <a:p>
            <a:pPr marL="76200" marR="45085">
              <a:lnSpc>
                <a:spcPct val="152700"/>
              </a:lnSpc>
              <a:spcBef>
                <a:spcPts val="10"/>
              </a:spcBef>
            </a:pPr>
            <a:r>
              <a:rPr sz="1600" b="1" spc="-5" dirty="0">
                <a:latin typeface="Calibri"/>
                <a:cs typeface="Calibri"/>
              </a:rPr>
              <a:t>z </a:t>
            </a:r>
            <a:r>
              <a:rPr sz="1600" spc="-5" dirty="0">
                <a:latin typeface="Calibri"/>
                <a:cs typeface="Calibri"/>
              </a:rPr>
              <a:t>repeatedly, the editor will undo successively older changes, </a:t>
            </a:r>
            <a:r>
              <a:rPr sz="1600" dirty="0">
                <a:latin typeface="Calibri"/>
                <a:cs typeface="Calibri"/>
              </a:rPr>
              <a:t>all </a:t>
            </a:r>
            <a:r>
              <a:rPr sz="1600" spc="-5" dirty="0">
                <a:latin typeface="Calibri"/>
                <a:cs typeface="Calibri"/>
              </a:rPr>
              <a:t>the way </a:t>
            </a:r>
            <a:r>
              <a:rPr sz="1600" dirty="0">
                <a:latin typeface="Calibri"/>
                <a:cs typeface="Calibri"/>
              </a:rPr>
              <a:t>back </a:t>
            </a:r>
            <a:r>
              <a:rPr sz="1600" spc="-5" dirty="0">
                <a:latin typeface="Calibri"/>
                <a:cs typeface="Calibri"/>
              </a:rPr>
              <a:t>to  the original version of the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loaded when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editor was first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invoked.</a:t>
            </a:r>
            <a:endParaRPr sz="1600">
              <a:latin typeface="Calibri"/>
              <a:cs typeface="Calibri"/>
            </a:endParaRPr>
          </a:p>
          <a:p>
            <a:pPr marL="76200" marR="1333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After undoing </a:t>
            </a:r>
            <a:r>
              <a:rPr sz="1600" spc="-10" dirty="0">
                <a:latin typeface="Calibri"/>
                <a:cs typeface="Calibri"/>
              </a:rPr>
              <a:t>one </a:t>
            </a:r>
            <a:r>
              <a:rPr sz="1600" spc="-5" dirty="0">
                <a:latin typeface="Calibri"/>
                <a:cs typeface="Calibri"/>
              </a:rPr>
              <a:t>or more modifications, the user may type Control-Alt-Z to  redo the modifications in the reverse order they were undone. </a:t>
            </a: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document  </a:t>
            </a:r>
            <a:r>
              <a:rPr sz="1600" spc="-5" dirty="0">
                <a:latin typeface="Calibri"/>
                <a:cs typeface="Calibri"/>
              </a:rPr>
              <a:t>is modified at a time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there exist redo-able operations, then all of the </a:t>
            </a:r>
            <a:r>
              <a:rPr sz="1600" dirty="0">
                <a:latin typeface="Calibri"/>
                <a:cs typeface="Calibri"/>
              </a:rPr>
              <a:t>redo-  </a:t>
            </a:r>
            <a:r>
              <a:rPr sz="1600" spc="-5" dirty="0">
                <a:latin typeface="Calibri"/>
                <a:cs typeface="Calibri"/>
              </a:rPr>
              <a:t>able operations are </a:t>
            </a:r>
            <a:r>
              <a:rPr sz="1600" spc="-10" dirty="0">
                <a:latin typeface="Calibri"/>
                <a:cs typeface="Calibri"/>
              </a:rPr>
              <a:t>discarded; </a:t>
            </a:r>
            <a:r>
              <a:rPr sz="1600" spc="-5" dirty="0">
                <a:latin typeface="Calibri"/>
                <a:cs typeface="Calibri"/>
              </a:rPr>
              <a:t>future </a:t>
            </a:r>
            <a:r>
              <a:rPr sz="1600" spc="-10" dirty="0">
                <a:latin typeface="Calibri"/>
                <a:cs typeface="Calibri"/>
              </a:rPr>
              <a:t>undo’s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redo’s </a:t>
            </a:r>
            <a:r>
              <a:rPr sz="1600" spc="-5" dirty="0">
                <a:latin typeface="Calibri"/>
                <a:cs typeface="Calibri"/>
              </a:rPr>
              <a:t>will </a:t>
            </a:r>
            <a:r>
              <a:rPr sz="1600" spc="-10" dirty="0">
                <a:latin typeface="Calibri"/>
                <a:cs typeface="Calibri"/>
              </a:rPr>
              <a:t>behave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dirty="0">
                <a:latin typeface="Calibri"/>
                <a:cs typeface="Calibri"/>
              </a:rPr>
              <a:t>if</a:t>
            </a:r>
            <a:r>
              <a:rPr sz="1600" spc="1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those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435355"/>
            <a:ext cx="22650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operations never</a:t>
            </a:r>
            <a:r>
              <a:rPr sz="1600" spc="-5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occurred.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57200" y="1218044"/>
            <a:ext cx="70866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z="2400" b="1" u="heavy" spc="-5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12. UNDO AND THE SELECTION AND CURSOR</a:t>
            </a:r>
            <a:endParaRPr sz="2400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44500" y="1694180"/>
            <a:ext cx="6784340" cy="821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18796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The undo/redo mechanism also </a:t>
            </a:r>
            <a:r>
              <a:rPr sz="1600" dirty="0">
                <a:latin typeface="Calibri"/>
                <a:cs typeface="Calibri"/>
              </a:rPr>
              <a:t>records </a:t>
            </a:r>
            <a:r>
              <a:rPr sz="1600" spc="-5" dirty="0">
                <a:latin typeface="Calibri"/>
                <a:cs typeface="Calibri"/>
              </a:rPr>
              <a:t>information about the selection and  insertion cursor. Undo operations will restore the selection and cursor to the  state they were in </a:t>
            </a:r>
            <a:r>
              <a:rPr sz="1600" spc="-10" dirty="0">
                <a:latin typeface="Calibri"/>
                <a:cs typeface="Calibri"/>
              </a:rPr>
              <a:t>just before </a:t>
            </a:r>
            <a:r>
              <a:rPr sz="1600" spc="-5" dirty="0">
                <a:latin typeface="Calibri"/>
                <a:cs typeface="Calibri"/>
              </a:rPr>
              <a:t>the original execution of the modification. </a:t>
            </a:r>
            <a:r>
              <a:rPr sz="1600" spc="-10" dirty="0">
                <a:latin typeface="Calibri"/>
                <a:cs typeface="Calibri"/>
              </a:rPr>
              <a:t>Redo  </a:t>
            </a:r>
            <a:r>
              <a:rPr sz="1600" spc="-5" dirty="0">
                <a:latin typeface="Calibri"/>
                <a:cs typeface="Calibri"/>
              </a:rPr>
              <a:t>operations will restore the selection and cursor to the same state they had </a:t>
            </a:r>
            <a:r>
              <a:rPr sz="1600" dirty="0">
                <a:latin typeface="Calibri"/>
                <a:cs typeface="Calibri"/>
              </a:rPr>
              <a:t>just  </a:t>
            </a:r>
            <a:r>
              <a:rPr sz="1600" spc="-5" dirty="0">
                <a:latin typeface="Calibri"/>
                <a:cs typeface="Calibri"/>
              </a:rPr>
              <a:t>after the original execution of the operation.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5"/>
              </a:spcBef>
              <a:buAutoNum type="arabicPeriod" startAt="13"/>
              <a:tabLst>
                <a:tab pos="470534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UNDO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GROUPING: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10" dirty="0">
                <a:latin typeface="Calibri"/>
                <a:cs typeface="Calibri"/>
              </a:rPr>
              <a:t>several </a:t>
            </a:r>
            <a:r>
              <a:rPr sz="1600" spc="-5" dirty="0">
                <a:latin typeface="Calibri"/>
                <a:cs typeface="Calibri"/>
              </a:rPr>
              <a:t>characters are typed consecutively without repositioning the</a:t>
            </a:r>
            <a:r>
              <a:rPr sz="1600" spc="1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cursor,</a:t>
            </a:r>
            <a:endParaRPr sz="1600" dirty="0">
              <a:latin typeface="Calibri"/>
              <a:cs typeface="Calibri"/>
            </a:endParaRPr>
          </a:p>
          <a:p>
            <a:pPr marL="12700" marR="16891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they well be treated as a unit for undo and redo: a </a:t>
            </a:r>
            <a:r>
              <a:rPr sz="1600" dirty="0">
                <a:latin typeface="Calibri"/>
                <a:cs typeface="Calibri"/>
              </a:rPr>
              <a:t>single </a:t>
            </a:r>
            <a:r>
              <a:rPr sz="1600" spc="-10" dirty="0">
                <a:latin typeface="Calibri"/>
                <a:cs typeface="Calibri"/>
              </a:rPr>
              <a:t>undo </a:t>
            </a:r>
            <a:r>
              <a:rPr sz="1600" spc="-5" dirty="0">
                <a:latin typeface="Calibri"/>
                <a:cs typeface="Calibri"/>
              </a:rPr>
              <a:t>must undo all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the characters. If several characters are deleted with </a:t>
            </a:r>
            <a:r>
              <a:rPr sz="1600" b="1" spc="-5" dirty="0">
                <a:latin typeface="Calibri"/>
                <a:cs typeface="Calibri"/>
              </a:rPr>
              <a:t>Backspace </a:t>
            </a:r>
            <a:r>
              <a:rPr sz="1600" spc="-5" dirty="0">
                <a:latin typeface="Calibri"/>
                <a:cs typeface="Calibri"/>
              </a:rPr>
              <a:t>or </a:t>
            </a:r>
            <a:r>
              <a:rPr sz="1600" b="1" spc="-5" dirty="0">
                <a:latin typeface="Calibri"/>
                <a:cs typeface="Calibri"/>
              </a:rPr>
              <a:t>Delete</a:t>
            </a:r>
            <a:r>
              <a:rPr sz="1600" spc="-5" dirty="0">
                <a:latin typeface="Calibri"/>
                <a:cs typeface="Calibri"/>
              </a:rPr>
              <a:t>, all</a:t>
            </a:r>
            <a:r>
              <a:rPr sz="1600" spc="18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of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600" spc="-5" dirty="0">
                <a:latin typeface="Calibri"/>
                <a:cs typeface="Calibri"/>
              </a:rPr>
              <a:t>these deletions must also be treated as a unit for </a:t>
            </a:r>
            <a:r>
              <a:rPr sz="1600" spc="-10" dirty="0">
                <a:latin typeface="Calibri"/>
                <a:cs typeface="Calibri"/>
              </a:rPr>
              <a:t>undo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redo.</a:t>
            </a:r>
            <a:endParaRPr sz="1600" dirty="0">
              <a:latin typeface="Calibri"/>
              <a:cs typeface="Calibri"/>
            </a:endParaRPr>
          </a:p>
          <a:p>
            <a:pPr marL="471170" indent="-459105">
              <a:lnSpc>
                <a:spcPct val="100000"/>
              </a:lnSpc>
              <a:spcBef>
                <a:spcPts val="965"/>
              </a:spcBef>
              <a:buAutoNum type="arabicPeriod" startAt="14"/>
              <a:tabLst>
                <a:tab pos="471805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ALL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MODIFICATIONS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VISIBLE: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a modification is made to a portion of the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that is off-screen,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15430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document must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scrolled so that the modified text is visible. This can </a:t>
            </a:r>
            <a:r>
              <a:rPr sz="1600" spc="-10" dirty="0">
                <a:latin typeface="Calibri"/>
                <a:cs typeface="Calibri"/>
              </a:rPr>
              <a:t>happen  during </a:t>
            </a:r>
            <a:r>
              <a:rPr sz="1600" spc="-5" dirty="0">
                <a:latin typeface="Calibri"/>
                <a:cs typeface="Calibri"/>
              </a:rPr>
              <a:t>undo and </a:t>
            </a:r>
            <a:r>
              <a:rPr sz="1600" dirty="0">
                <a:latin typeface="Calibri"/>
                <a:cs typeface="Calibri"/>
              </a:rPr>
              <a:t>redo </a:t>
            </a:r>
            <a:r>
              <a:rPr sz="1600" spc="-5" dirty="0">
                <a:latin typeface="Calibri"/>
                <a:cs typeface="Calibri"/>
              </a:rPr>
              <a:t>operations,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during </a:t>
            </a:r>
            <a:r>
              <a:rPr sz="1600" spc="-5" dirty="0">
                <a:latin typeface="Calibri"/>
                <a:cs typeface="Calibri"/>
              </a:rPr>
              <a:t>normal text inserts, if the  window is scrolled to move the cursor off-screen. If multiple windows are </a:t>
            </a:r>
            <a:r>
              <a:rPr sz="1600" spc="-10" dirty="0">
                <a:latin typeface="Calibri"/>
                <a:cs typeface="Calibri"/>
              </a:rPr>
              <a:t>open  </a:t>
            </a:r>
            <a:r>
              <a:rPr sz="1600" spc="-5" dirty="0">
                <a:latin typeface="Calibri"/>
                <a:cs typeface="Calibri"/>
              </a:rPr>
              <a:t>on the </a:t>
            </a:r>
            <a:r>
              <a:rPr sz="1600" spc="-10" dirty="0">
                <a:latin typeface="Calibri"/>
                <a:cs typeface="Calibri"/>
              </a:rPr>
              <a:t>document, </a:t>
            </a:r>
            <a:r>
              <a:rPr sz="1600" spc="-5" dirty="0">
                <a:latin typeface="Calibri"/>
                <a:cs typeface="Calibri"/>
              </a:rPr>
              <a:t>then only the window in </a:t>
            </a:r>
            <a:r>
              <a:rPr sz="1600" dirty="0">
                <a:latin typeface="Calibri"/>
                <a:cs typeface="Calibri"/>
              </a:rPr>
              <a:t>which </a:t>
            </a:r>
            <a:r>
              <a:rPr sz="1600" spc="-5" dirty="0">
                <a:latin typeface="Calibri"/>
                <a:cs typeface="Calibri"/>
              </a:rPr>
              <a:t>the modification was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invoked</a:t>
            </a:r>
            <a:endParaRPr sz="1600" dirty="0">
              <a:latin typeface="Calibri"/>
              <a:cs typeface="Calibri"/>
            </a:endParaRPr>
          </a:p>
          <a:p>
            <a:pPr marL="76200" marR="154940">
              <a:lnSpc>
                <a:spcPct val="1527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will be scrolled: other windows will be repainted if needed, </a:t>
            </a:r>
            <a:r>
              <a:rPr sz="1600" spc="-10" dirty="0">
                <a:latin typeface="Calibri"/>
                <a:cs typeface="Calibri"/>
              </a:rPr>
              <a:t>but </a:t>
            </a:r>
            <a:r>
              <a:rPr sz="1600" spc="-5" dirty="0">
                <a:latin typeface="Calibri"/>
                <a:cs typeface="Calibri"/>
              </a:rPr>
              <a:t>they should </a:t>
            </a:r>
            <a:r>
              <a:rPr sz="1600" spc="-10" dirty="0">
                <a:latin typeface="Calibri"/>
                <a:cs typeface="Calibri"/>
              </a:rPr>
              <a:t>not 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scrolled.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5"/>
              </a:spcBef>
              <a:buAutoNum type="arabicPeriod" startAt="15"/>
              <a:tabLst>
                <a:tab pos="470534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FILE: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make multiple instances of our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5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on the </a:t>
            </a:r>
            <a:r>
              <a:rPr sz="1600" dirty="0">
                <a:latin typeface="Calibri"/>
                <a:cs typeface="Calibri"/>
              </a:rPr>
              <a:t>new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icon</a:t>
            </a:r>
          </a:p>
          <a:p>
            <a:pPr marL="76200" marR="508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from the 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dirty="0">
                <a:latin typeface="Calibri"/>
                <a:cs typeface="Calibri"/>
              </a:rPr>
              <a:t>bar. </a:t>
            </a:r>
            <a:r>
              <a:rPr sz="1600" spc="-5" dirty="0">
                <a:latin typeface="Calibri"/>
                <a:cs typeface="Calibri"/>
              </a:rPr>
              <a:t>We can also use </a:t>
            </a:r>
            <a:r>
              <a:rPr sz="1600" b="1" spc="-5" dirty="0">
                <a:latin typeface="Calibri"/>
                <a:cs typeface="Calibri"/>
              </a:rPr>
              <a:t>Ctrl-N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spc="-5" dirty="0">
                <a:latin typeface="Calibri"/>
                <a:cs typeface="Calibri"/>
              </a:rPr>
              <a:t>key to  create an instance of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already running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work on multiple files</a:t>
            </a:r>
            <a:r>
              <a:rPr sz="1600" spc="17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at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636270"/>
            <a:ext cx="6783070" cy="8583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48260" algn="just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same </a:t>
            </a:r>
            <a:r>
              <a:rPr sz="1600" spc="-5" dirty="0">
                <a:latin typeface="Calibri"/>
                <a:cs typeface="Calibri"/>
              </a:rPr>
              <a:t>time.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triggered by 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triggering the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 dirty="0">
              <a:latin typeface="Calibri"/>
              <a:cs typeface="Calibri"/>
            </a:endParaRPr>
          </a:p>
          <a:p>
            <a:pPr marL="76200" marR="102870" algn="just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 a  text is displayed inside a status bar </a:t>
            </a:r>
            <a:r>
              <a:rPr sz="1600" b="1" spc="-5" dirty="0">
                <a:latin typeface="Calibri"/>
                <a:cs typeface="Calibri"/>
              </a:rPr>
              <a:t>“Create a </a:t>
            </a:r>
            <a:r>
              <a:rPr sz="1600" b="1" spc="-10" dirty="0">
                <a:latin typeface="Calibri"/>
                <a:cs typeface="Calibri"/>
              </a:rPr>
              <a:t>new </a:t>
            </a:r>
            <a:r>
              <a:rPr sz="1600" b="1" spc="-5" dirty="0">
                <a:latin typeface="Calibri"/>
                <a:cs typeface="Calibri"/>
              </a:rPr>
              <a:t>document from</a:t>
            </a:r>
            <a:r>
              <a:rPr sz="1600" b="1" spc="114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Scratch”.</a:t>
            </a:r>
            <a:endParaRPr sz="1600" dirty="0">
              <a:latin typeface="Calibri"/>
              <a:cs typeface="Calibri"/>
            </a:endParaRPr>
          </a:p>
          <a:p>
            <a:pPr marL="471170" indent="-459105" algn="just">
              <a:lnSpc>
                <a:spcPct val="100000"/>
              </a:lnSpc>
              <a:spcBef>
                <a:spcPts val="975"/>
              </a:spcBef>
              <a:buAutoNum type="arabicPeriod" startAt="16"/>
              <a:tabLst>
                <a:tab pos="471805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OPEN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FILE:</a:t>
            </a:r>
            <a:endParaRPr sz="24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multiple instances of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already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documents by clicking</a:t>
            </a:r>
            <a:r>
              <a:rPr sz="1600" spc="16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on</a:t>
            </a:r>
            <a:endParaRPr sz="16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icon from the toolbar 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Ctrl-O</a:t>
            </a:r>
            <a:endParaRPr sz="16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1010"/>
              </a:spcBef>
            </a:pP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open an already </a:t>
            </a:r>
            <a:r>
              <a:rPr sz="1600" spc="-10" dirty="0">
                <a:latin typeface="Calibri"/>
                <a:cs typeface="Calibri"/>
              </a:rPr>
              <a:t>save </a:t>
            </a:r>
            <a:r>
              <a:rPr sz="1600" spc="-5" dirty="0">
                <a:latin typeface="Calibri"/>
                <a:cs typeface="Calibri"/>
              </a:rPr>
              <a:t>document work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5" dirty="0">
                <a:latin typeface="Calibri"/>
                <a:cs typeface="Calibri"/>
              </a:rPr>
              <a:t>multiple files at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78105" algn="just">
              <a:lnSpc>
                <a:spcPct val="152700"/>
              </a:lnSpc>
            </a:pPr>
            <a:r>
              <a:rPr sz="1600" spc="-10" dirty="0">
                <a:latin typeface="Calibri"/>
                <a:cs typeface="Calibri"/>
              </a:rPr>
              <a:t>same </a:t>
            </a:r>
            <a:r>
              <a:rPr sz="1600" spc="-5" dirty="0">
                <a:latin typeface="Calibri"/>
                <a:cs typeface="Calibri"/>
              </a:rPr>
              <a:t>time.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user of what action will </a:t>
            </a:r>
            <a:r>
              <a:rPr sz="1600" spc="-10" dirty="0">
                <a:latin typeface="Calibri"/>
                <a:cs typeface="Calibri"/>
              </a:rPr>
              <a:t>be  </a:t>
            </a:r>
            <a:r>
              <a:rPr sz="1600" spc="-5" dirty="0">
                <a:latin typeface="Calibri"/>
                <a:cs typeface="Calibri"/>
              </a:rPr>
              <a:t>performed 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5" dirty="0">
                <a:latin typeface="Calibri"/>
                <a:cs typeface="Calibri"/>
              </a:rPr>
              <a:t>“Open Existing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  <a:p>
            <a:pPr marL="469900" indent="-457834" algn="just">
              <a:lnSpc>
                <a:spcPct val="100000"/>
              </a:lnSpc>
              <a:spcBef>
                <a:spcPts val="965"/>
              </a:spcBef>
              <a:buAutoNum type="arabicPeriod" startAt="17"/>
              <a:tabLst>
                <a:tab pos="470534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SAVE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FILE: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make save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save icon from the toolbar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</a:t>
            </a:r>
            <a:endParaRPr sz="1600" dirty="0">
              <a:latin typeface="Calibri"/>
              <a:cs typeface="Calibri"/>
            </a:endParaRPr>
          </a:p>
          <a:p>
            <a:pPr marL="76200" marR="15430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use </a:t>
            </a:r>
            <a:r>
              <a:rPr sz="1600" b="1" spc="-5" dirty="0">
                <a:latin typeface="Calibri"/>
                <a:cs typeface="Calibri"/>
              </a:rPr>
              <a:t>Ctrl-S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save </a:t>
            </a:r>
            <a:r>
              <a:rPr sz="1600" spc="-5" dirty="0">
                <a:latin typeface="Calibri"/>
                <a:cs typeface="Calibri"/>
              </a:rPr>
              <a:t>our already  running document. If the file </a:t>
            </a:r>
            <a:r>
              <a:rPr sz="1600" spc="-10" dirty="0">
                <a:latin typeface="Calibri"/>
                <a:cs typeface="Calibri"/>
              </a:rPr>
              <a:t>name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given already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we  trigger the </a:t>
            </a:r>
            <a:r>
              <a:rPr sz="1600" spc="-10" dirty="0">
                <a:latin typeface="Calibri"/>
                <a:cs typeface="Calibri"/>
              </a:rPr>
              <a:t>save </a:t>
            </a:r>
            <a:r>
              <a:rPr sz="1600" spc="-5" dirty="0">
                <a:latin typeface="Calibri"/>
                <a:cs typeface="Calibri"/>
              </a:rPr>
              <a:t>icon will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getSaveFileNameDialog to tell where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document should be </a:t>
            </a:r>
            <a:r>
              <a:rPr sz="1600" spc="-10" dirty="0">
                <a:latin typeface="Calibri"/>
                <a:cs typeface="Calibri"/>
              </a:rPr>
              <a:t>saved. </a:t>
            </a:r>
            <a:r>
              <a:rPr sz="1600" spc="-5" dirty="0">
                <a:latin typeface="Calibri"/>
                <a:cs typeface="Calibri"/>
              </a:rPr>
              <a:t>It </a:t>
            </a:r>
            <a:r>
              <a:rPr sz="1600" spc="-10" dirty="0">
                <a:latin typeface="Calibri"/>
                <a:cs typeface="Calibri"/>
              </a:rPr>
              <a:t>opens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file </a:t>
            </a:r>
            <a:r>
              <a:rPr sz="1600" spc="-10" dirty="0">
                <a:latin typeface="Calibri"/>
                <a:cs typeface="Calibri"/>
              </a:rPr>
              <a:t>explorer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save </a:t>
            </a:r>
            <a:r>
              <a:rPr sz="1600" spc="-10" dirty="0">
                <a:latin typeface="Calibri"/>
                <a:cs typeface="Calibri"/>
              </a:rPr>
              <a:t>our document </a:t>
            </a:r>
            <a:r>
              <a:rPr sz="1600" spc="-5" dirty="0">
                <a:latin typeface="Calibri"/>
                <a:cs typeface="Calibri"/>
              </a:rPr>
              <a:t>and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if</a:t>
            </a:r>
          </a:p>
          <a:p>
            <a:pPr marL="76200" marR="5080">
              <a:lnSpc>
                <a:spcPct val="152500"/>
              </a:lnSpc>
              <a:spcBef>
                <a:spcPts val="1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name </a:t>
            </a:r>
            <a:r>
              <a:rPr sz="1600" spc="-5" dirty="0">
                <a:latin typeface="Calibri"/>
                <a:cs typeface="Calibri"/>
              </a:rPr>
              <a:t>of a </a:t>
            </a:r>
            <a:r>
              <a:rPr sz="1600" dirty="0">
                <a:latin typeface="Calibri"/>
                <a:cs typeface="Calibri"/>
              </a:rPr>
              <a:t>file </a:t>
            </a:r>
            <a:r>
              <a:rPr sz="1600" spc="-5" dirty="0">
                <a:latin typeface="Calibri"/>
                <a:cs typeface="Calibri"/>
              </a:rPr>
              <a:t>is already decided then the file is just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overrited. The  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performed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when 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 status bar </a:t>
            </a:r>
            <a:r>
              <a:rPr sz="1600" b="1" spc="-5" dirty="0">
                <a:latin typeface="Calibri"/>
                <a:cs typeface="Calibri"/>
              </a:rPr>
              <a:t>“Save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9900" y="228600"/>
            <a:ext cx="678434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u="heavy" spc="-5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18. </a:t>
            </a:r>
            <a:r>
              <a:rPr lang="en-US" sz="2400" b="1" u="heavy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PRINT A FILE: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678332"/>
            <a:ext cx="6784340" cy="858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>
              <a:lnSpc>
                <a:spcPct val="1526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spc="-10" dirty="0">
                <a:latin typeface="Calibri"/>
                <a:cs typeface="Calibri"/>
              </a:rPr>
              <a:t>print 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toolbar 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document. If the  printer is connected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get the information regarding the printer, the  model and version of a printer and shows in the recognized </a:t>
            </a:r>
            <a:r>
              <a:rPr sz="1600" spc="-10" dirty="0">
                <a:latin typeface="Calibri"/>
                <a:cs typeface="Calibri"/>
              </a:rPr>
              <a:t>hardware </a:t>
            </a:r>
            <a:r>
              <a:rPr sz="1600" spc="-5" dirty="0">
                <a:latin typeface="Calibri"/>
                <a:cs typeface="Calibri"/>
              </a:rPr>
              <a:t>and a  button is </a:t>
            </a:r>
            <a:r>
              <a:rPr sz="1600" spc="-10" dirty="0">
                <a:latin typeface="Calibri"/>
                <a:cs typeface="Calibri"/>
              </a:rPr>
              <a:t>provided </a:t>
            </a:r>
            <a:r>
              <a:rPr sz="1600" spc="-5" dirty="0">
                <a:latin typeface="Calibri"/>
                <a:cs typeface="Calibri"/>
              </a:rPr>
              <a:t>inside a dialog so that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action can be performed. An  Options button is also provided and when clicked it opens a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dialog which is 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select a directory for converting text to pdf and number of copies to 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and the ranges and order of printing multiple pages in a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and  </a:t>
            </a:r>
            <a:r>
              <a:rPr sz="1600" spc="-10" dirty="0">
                <a:latin typeface="Calibri"/>
                <a:cs typeface="Calibri"/>
              </a:rPr>
              <a:t>hence </a:t>
            </a:r>
            <a:r>
              <a:rPr sz="1600" spc="-5" dirty="0">
                <a:latin typeface="Calibri"/>
                <a:cs typeface="Calibri"/>
              </a:rPr>
              <a:t>contains 2 </a:t>
            </a:r>
            <a:r>
              <a:rPr sz="1600" dirty="0">
                <a:latin typeface="Calibri"/>
                <a:cs typeface="Calibri"/>
              </a:rPr>
              <a:t>tabs </a:t>
            </a:r>
            <a:r>
              <a:rPr sz="1600" spc="-5" dirty="0">
                <a:latin typeface="Calibri"/>
                <a:cs typeface="Calibri"/>
              </a:rPr>
              <a:t>(Copies) and (Options) tab and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print a document </a:t>
            </a:r>
            <a:r>
              <a:rPr sz="1600" dirty="0">
                <a:latin typeface="Calibri"/>
                <a:cs typeface="Calibri"/>
              </a:rPr>
              <a:t>in  </a:t>
            </a:r>
            <a:r>
              <a:rPr sz="1600" spc="-5" dirty="0">
                <a:latin typeface="Calibri"/>
                <a:cs typeface="Calibri"/>
              </a:rPr>
              <a:t>a colored </a:t>
            </a:r>
            <a:r>
              <a:rPr sz="1600" dirty="0">
                <a:latin typeface="Calibri"/>
                <a:cs typeface="Calibri"/>
              </a:rPr>
              <a:t>manner </a:t>
            </a:r>
            <a:r>
              <a:rPr sz="1600" spc="-5" dirty="0">
                <a:latin typeface="Calibri"/>
                <a:cs typeface="Calibri"/>
              </a:rPr>
              <a:t>or in a grayscale manner.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we get a 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“Print  </a:t>
            </a:r>
            <a:r>
              <a:rPr sz="1600" b="1" spc="-5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19. TEXT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PDF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CONVERTER: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toolbar or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from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document. If</a:t>
            </a:r>
            <a:r>
              <a:rPr sz="1600" spc="20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131445">
              <a:lnSpc>
                <a:spcPct val="1525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printer is connected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get the information regarding the printer, the  model and version of a printer and shows in the recognized </a:t>
            </a:r>
            <a:r>
              <a:rPr sz="1600" spc="-10" dirty="0">
                <a:latin typeface="Calibri"/>
                <a:cs typeface="Calibri"/>
              </a:rPr>
              <a:t>hardware </a:t>
            </a:r>
            <a:r>
              <a:rPr sz="1600" spc="-5" dirty="0">
                <a:latin typeface="Calibri"/>
                <a:cs typeface="Calibri"/>
              </a:rPr>
              <a:t>and a  button is </a:t>
            </a:r>
            <a:r>
              <a:rPr sz="1600" spc="-10" dirty="0">
                <a:latin typeface="Calibri"/>
                <a:cs typeface="Calibri"/>
              </a:rPr>
              <a:t>provided </a:t>
            </a:r>
            <a:r>
              <a:rPr sz="1600" spc="-5" dirty="0">
                <a:latin typeface="Calibri"/>
                <a:cs typeface="Calibri"/>
              </a:rPr>
              <a:t>inside a dialog so that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action can be performed. An  Options button is also provided and when clicked it opens a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dialog which is 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select a directory for </a:t>
            </a:r>
            <a:r>
              <a:rPr sz="1600" dirty="0">
                <a:latin typeface="Calibri"/>
                <a:cs typeface="Calibri"/>
              </a:rPr>
              <a:t>converting </a:t>
            </a:r>
            <a:r>
              <a:rPr sz="1600" spc="-5" dirty="0">
                <a:latin typeface="Calibri"/>
                <a:cs typeface="Calibri"/>
              </a:rPr>
              <a:t>text to </a:t>
            </a:r>
            <a:r>
              <a:rPr sz="1600" dirty="0">
                <a:latin typeface="Calibri"/>
                <a:cs typeface="Calibri"/>
              </a:rPr>
              <a:t>pdf. </a:t>
            </a:r>
            <a:r>
              <a:rPr sz="1600" spc="-5" dirty="0">
                <a:latin typeface="Calibri"/>
                <a:cs typeface="Calibri"/>
              </a:rPr>
              <a:t>We can convert our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to  </a:t>
            </a:r>
            <a:r>
              <a:rPr sz="1600" spc="-10" dirty="0">
                <a:latin typeface="Calibri"/>
                <a:cs typeface="Calibri"/>
              </a:rPr>
              <a:t>pdf </a:t>
            </a:r>
            <a:r>
              <a:rPr sz="1600" spc="-5" dirty="0">
                <a:latin typeface="Calibri"/>
                <a:cs typeface="Calibri"/>
              </a:rPr>
              <a:t>directly from Notepedia software and hence use it to read on any </a:t>
            </a:r>
            <a:r>
              <a:rPr sz="1600" spc="-10" dirty="0">
                <a:latin typeface="Calibri"/>
                <a:cs typeface="Calibri"/>
              </a:rPr>
              <a:t>kind</a:t>
            </a:r>
            <a:r>
              <a:rPr sz="1600" spc="1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of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06729"/>
            <a:ext cx="6765925" cy="8956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53340">
              <a:lnSpc>
                <a:spcPct val="1526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device </a:t>
            </a:r>
            <a:r>
              <a:rPr sz="1600" spc="-5" dirty="0">
                <a:latin typeface="Calibri"/>
                <a:cs typeface="Calibri"/>
              </a:rPr>
              <a:t>that is working in your area.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</a:t>
            </a:r>
            <a:r>
              <a:rPr sz="1600" dirty="0">
                <a:latin typeface="Calibri"/>
                <a:cs typeface="Calibri"/>
              </a:rPr>
              <a:t>triggered 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spc="-5" dirty="0">
                <a:latin typeface="Calibri"/>
                <a:cs typeface="Calibri"/>
              </a:rPr>
              <a:t>we get a glimpse of what  the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about.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have to select a path where the converted document will 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then </a:t>
            </a:r>
            <a:r>
              <a:rPr sz="1600" spc="-5" dirty="0">
                <a:latin typeface="Calibri"/>
                <a:cs typeface="Calibri"/>
              </a:rPr>
              <a:t>hit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button to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 document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pdf </a:t>
            </a:r>
            <a:r>
              <a:rPr sz="1600" spc="-5" dirty="0">
                <a:latin typeface="Calibri"/>
                <a:cs typeface="Calibri"/>
              </a:rPr>
              <a:t>readable  format.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20. PREVIEW PAGES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BEFORE</a:t>
            </a:r>
            <a:r>
              <a:rPr sz="2400" b="1" u="heavy" spc="2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PRINTING:</a:t>
            </a:r>
            <a:endParaRPr sz="24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preview our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prior to printing by clicking on the preview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icon</a:t>
            </a:r>
            <a:endParaRPr sz="1600">
              <a:latin typeface="Calibri"/>
              <a:cs typeface="Calibri"/>
            </a:endParaRPr>
          </a:p>
          <a:p>
            <a:pPr marL="76200" marR="5080">
              <a:lnSpc>
                <a:spcPct val="152600"/>
              </a:lnSpc>
            </a:pPr>
            <a:r>
              <a:rPr sz="1600" spc="-5" dirty="0">
                <a:latin typeface="Calibri"/>
                <a:cs typeface="Calibri"/>
              </a:rPr>
              <a:t>from the 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dirty="0">
                <a:latin typeface="Calibri"/>
                <a:cs typeface="Calibri"/>
              </a:rPr>
              <a:t>bar. </a:t>
            </a:r>
            <a:r>
              <a:rPr sz="1600" spc="-5" dirty="0">
                <a:latin typeface="Calibri"/>
                <a:cs typeface="Calibri"/>
              </a:rPr>
              <a:t>We can also use </a:t>
            </a:r>
            <a:r>
              <a:rPr sz="1600" b="1" spc="-5" dirty="0">
                <a:latin typeface="Calibri"/>
                <a:cs typeface="Calibri"/>
              </a:rPr>
              <a:t>Ctrl-Shift-P </a:t>
            </a:r>
            <a:r>
              <a:rPr sz="1600" spc="-5" dirty="0">
                <a:latin typeface="Calibri"/>
                <a:cs typeface="Calibri"/>
              </a:rPr>
              <a:t>shortcut key  to preview our document before printing. A </a:t>
            </a:r>
            <a:r>
              <a:rPr sz="1600" spc="-10" dirty="0">
                <a:latin typeface="Calibri"/>
                <a:cs typeface="Calibri"/>
              </a:rPr>
              <a:t>separate </a:t>
            </a:r>
            <a:r>
              <a:rPr sz="1600" dirty="0">
                <a:latin typeface="Calibri"/>
                <a:cs typeface="Calibri"/>
              </a:rPr>
              <a:t>dialog </a:t>
            </a:r>
            <a:r>
              <a:rPr sz="1600" spc="-5" dirty="0">
                <a:latin typeface="Calibri"/>
                <a:cs typeface="Calibri"/>
              </a:rPr>
              <a:t>will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containing the information of how the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viewed (A landscape  style)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(A portrait style) and Zoom </a:t>
            </a:r>
            <a:r>
              <a:rPr sz="1600" spc="5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and Out a document and different pages  that can be viewed directly inside a preview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dialog and how the pages  can be viewed (Either they can be viewed as a single page or multiple pages) and  the measurements of how the document should be printed and what will be the  measurements </a:t>
            </a:r>
            <a:r>
              <a:rPr sz="1600" dirty="0">
                <a:latin typeface="Calibri"/>
                <a:cs typeface="Calibri"/>
              </a:rPr>
              <a:t>while </a:t>
            </a:r>
            <a:r>
              <a:rPr sz="1600" spc="-5" dirty="0">
                <a:latin typeface="Calibri"/>
                <a:cs typeface="Calibri"/>
              </a:rPr>
              <a:t>printing </a:t>
            </a:r>
            <a:r>
              <a:rPr sz="1600" spc="-10" dirty="0">
                <a:latin typeface="Calibri"/>
                <a:cs typeface="Calibri"/>
              </a:rPr>
              <a:t>(Either </a:t>
            </a:r>
            <a:r>
              <a:rPr sz="1600" spc="-5" dirty="0">
                <a:latin typeface="Calibri"/>
                <a:cs typeface="Calibri"/>
              </a:rPr>
              <a:t>in inches, points, millimeters, centimeters).  And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also provides </a:t>
            </a:r>
            <a:r>
              <a:rPr sz="1600" dirty="0">
                <a:latin typeface="Calibri"/>
                <a:cs typeface="Calibri"/>
              </a:rPr>
              <a:t>an </a:t>
            </a:r>
            <a:r>
              <a:rPr sz="1600" spc="-5" dirty="0">
                <a:latin typeface="Calibri"/>
                <a:cs typeface="Calibri"/>
              </a:rPr>
              <a:t>icon to print directly from the </a:t>
            </a:r>
            <a:r>
              <a:rPr sz="1600" dirty="0">
                <a:latin typeface="Calibri"/>
                <a:cs typeface="Calibri"/>
              </a:rPr>
              <a:t>preview </a:t>
            </a:r>
            <a:r>
              <a:rPr sz="1600" spc="-5" dirty="0">
                <a:latin typeface="Calibri"/>
                <a:cs typeface="Calibri"/>
              </a:rPr>
              <a:t>dialog and then 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dialog will appear and then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print the document directly from  </a:t>
            </a:r>
            <a:r>
              <a:rPr sz="1600" spc="-10" dirty="0">
                <a:latin typeface="Calibri"/>
                <a:cs typeface="Calibri"/>
              </a:rPr>
              <a:t>here. </a:t>
            </a:r>
            <a:r>
              <a:rPr sz="1600" spc="-5" dirty="0">
                <a:latin typeface="Calibri"/>
                <a:cs typeface="Calibri"/>
              </a:rPr>
              <a:t>The related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 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</a:t>
            </a:r>
            <a:r>
              <a:rPr sz="1600" dirty="0">
                <a:latin typeface="Calibri"/>
                <a:cs typeface="Calibri"/>
              </a:rPr>
              <a:t>clicking </a:t>
            </a:r>
            <a:r>
              <a:rPr sz="1600" spc="-5" dirty="0">
                <a:latin typeface="Calibri"/>
                <a:cs typeface="Calibri"/>
              </a:rPr>
              <a:t>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about. We have to  </a:t>
            </a:r>
            <a:r>
              <a:rPr sz="1600" spc="-10" dirty="0">
                <a:latin typeface="Calibri"/>
                <a:cs typeface="Calibri"/>
              </a:rPr>
              <a:t>select </a:t>
            </a:r>
            <a:r>
              <a:rPr sz="1600" spc="-5" dirty="0">
                <a:latin typeface="Calibri"/>
                <a:cs typeface="Calibri"/>
              </a:rPr>
              <a:t>a path where the converted document will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then hit the </a:t>
            </a:r>
            <a:r>
              <a:rPr sz="1600" spc="-10" dirty="0">
                <a:latin typeface="Calibri"/>
                <a:cs typeface="Calibri"/>
              </a:rPr>
              <a:t>print  </a:t>
            </a:r>
            <a:r>
              <a:rPr sz="1600" spc="-5" dirty="0">
                <a:latin typeface="Calibri"/>
                <a:cs typeface="Calibri"/>
              </a:rPr>
              <a:t>button to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 document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pdf </a:t>
            </a:r>
            <a:r>
              <a:rPr sz="1600" spc="-5" dirty="0">
                <a:latin typeface="Calibri"/>
                <a:cs typeface="Calibri"/>
              </a:rPr>
              <a:t>readable format. When hovered over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mouse we get a glimpse of what the icon is about and a text is displayed inside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435355"/>
            <a:ext cx="402780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status bar </a:t>
            </a:r>
            <a:r>
              <a:rPr sz="1600" b="1" spc="-5" dirty="0">
                <a:latin typeface="Calibri"/>
                <a:cs typeface="Calibri"/>
              </a:rPr>
              <a:t>“Preview </a:t>
            </a:r>
            <a:r>
              <a:rPr sz="1600" b="1" spc="-10" dirty="0">
                <a:latin typeface="Calibri"/>
                <a:cs typeface="Calibri"/>
              </a:rPr>
              <a:t>document </a:t>
            </a:r>
            <a:r>
              <a:rPr sz="1600" b="1" spc="-5" dirty="0">
                <a:latin typeface="Calibri"/>
                <a:cs typeface="Calibri"/>
              </a:rPr>
              <a:t>before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printing”.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3400" y="1028302"/>
            <a:ext cx="51943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u="heavy" spc="-5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21. </a:t>
            </a:r>
            <a:r>
              <a:rPr lang="en-US" sz="2400" b="1" u="heavy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FIND AND REPLACE:</a:t>
            </a:r>
            <a:endParaRPr sz="2400" spc="-5" dirty="0"/>
          </a:p>
        </p:txBody>
      </p:sp>
      <p:sp>
        <p:nvSpPr>
          <p:cNvPr id="4" name="object 4"/>
          <p:cNvSpPr txBox="1"/>
          <p:nvPr/>
        </p:nvSpPr>
        <p:spPr>
          <a:xfrm>
            <a:off x="444500" y="1421027"/>
            <a:ext cx="6793865" cy="67259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76200" marR="39370">
              <a:lnSpc>
                <a:spcPct val="152600"/>
              </a:lnSpc>
              <a:spcBef>
                <a:spcPts val="11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find the particular text if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very </a:t>
            </a:r>
            <a:r>
              <a:rPr sz="1600" dirty="0">
                <a:latin typeface="Calibri"/>
                <a:cs typeface="Calibri"/>
              </a:rPr>
              <a:t>large </a:t>
            </a:r>
            <a:r>
              <a:rPr sz="1600" spc="-5" dirty="0">
                <a:latin typeface="Calibri"/>
                <a:cs typeface="Calibri"/>
              </a:rPr>
              <a:t>and we can replace  the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as well by clicking on the Find and Replace 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toolbar 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Ctrl-F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open find and replace  dialog so that we can find particular word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words and we  can replace them either manually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using a replace function inside </a:t>
            </a:r>
            <a:r>
              <a:rPr sz="1600" spc="-10" dirty="0">
                <a:latin typeface="Calibri"/>
                <a:cs typeface="Calibri"/>
              </a:rPr>
              <a:t>find and  </a:t>
            </a:r>
            <a:r>
              <a:rPr sz="1600" spc="-5" dirty="0">
                <a:latin typeface="Calibri"/>
                <a:cs typeface="Calibri"/>
              </a:rPr>
              <a:t>replace dialog.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triggered by 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triggering the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 dirty="0">
              <a:latin typeface="Calibri"/>
              <a:cs typeface="Calibri"/>
            </a:endParaRPr>
          </a:p>
          <a:p>
            <a:pPr marL="76200" marR="57150">
              <a:lnSpc>
                <a:spcPts val="2940"/>
              </a:lnSpc>
              <a:spcBef>
                <a:spcPts val="254"/>
              </a:spcBef>
            </a:pPr>
            <a:r>
              <a:rPr sz="1600" spc="-5" dirty="0">
                <a:latin typeface="Calibri"/>
                <a:cs typeface="Calibri"/>
              </a:rPr>
              <a:t>When hovered over the mouse we get a </a:t>
            </a:r>
            <a:r>
              <a:rPr sz="1600" dirty="0">
                <a:latin typeface="Calibri"/>
                <a:cs typeface="Calibri"/>
              </a:rPr>
              <a:t>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 a  text is displayed inside a status bar </a:t>
            </a:r>
            <a:r>
              <a:rPr sz="1600" b="1" dirty="0">
                <a:latin typeface="Calibri"/>
                <a:cs typeface="Calibri"/>
              </a:rPr>
              <a:t>“Find </a:t>
            </a:r>
            <a:r>
              <a:rPr sz="1600" b="1" spc="-5" dirty="0">
                <a:latin typeface="Calibri"/>
                <a:cs typeface="Calibri"/>
              </a:rPr>
              <a:t>and replace </a:t>
            </a:r>
            <a:r>
              <a:rPr sz="1600" b="1" spc="-10" dirty="0">
                <a:latin typeface="Calibri"/>
                <a:cs typeface="Calibri"/>
              </a:rPr>
              <a:t>words </a:t>
            </a:r>
            <a:r>
              <a:rPr sz="1600" b="1" spc="5" dirty="0">
                <a:latin typeface="Calibri"/>
                <a:cs typeface="Calibri"/>
              </a:rPr>
              <a:t>in </a:t>
            </a:r>
            <a:r>
              <a:rPr sz="1600" b="1" dirty="0">
                <a:latin typeface="Calibri"/>
                <a:cs typeface="Calibri"/>
              </a:rPr>
              <a:t>your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22.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INSERTING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DATE/TIME: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current date and time by clicking on the date time icon from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508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toolbar or from the menu bar. We </a:t>
            </a:r>
            <a:r>
              <a:rPr sz="160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Ctrl-D </a:t>
            </a:r>
            <a:r>
              <a:rPr sz="1600" spc="-5" dirty="0">
                <a:latin typeface="Calibri"/>
                <a:cs typeface="Calibri"/>
              </a:rPr>
              <a:t>shortcut key to insert  current date and time and when the dialog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opened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choose multiple  formats of displaying either date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time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both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multiple fashions. The related 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action </a:t>
            </a:r>
            <a:r>
              <a:rPr sz="1600" dirty="0">
                <a:latin typeface="Calibri"/>
                <a:cs typeface="Calibri"/>
              </a:rPr>
              <a:t>will </a:t>
            </a:r>
            <a:r>
              <a:rPr sz="1600" spc="-5" dirty="0">
                <a:latin typeface="Calibri"/>
                <a:cs typeface="Calibri"/>
              </a:rPr>
              <a:t>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endParaRPr sz="1600" dirty="0">
              <a:latin typeface="Calibri"/>
              <a:cs typeface="Calibri"/>
            </a:endParaRPr>
          </a:p>
          <a:p>
            <a:pPr marL="76200" marR="22860">
              <a:lnSpc>
                <a:spcPct val="1526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triggered by clicking or by 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 we get a glimpse of what the icon is about and a text is displayed inside a status  bar </a:t>
            </a:r>
            <a:r>
              <a:rPr sz="1600" b="1" spc="-5" dirty="0">
                <a:latin typeface="Calibri"/>
                <a:cs typeface="Calibri"/>
              </a:rPr>
              <a:t>“Insert current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date/time”.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899274"/>
            <a:ext cx="61087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u="heavy" spc="-5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23. </a:t>
            </a:r>
            <a:r>
              <a:rPr lang="en-US" sz="2400" b="1" u="heavy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WORD/SYMBOL COUNTER:</a:t>
            </a:r>
            <a:r>
              <a:rPr sz="2400" spc="-5" dirty="0" smtClean="0"/>
              <a:t>:</a:t>
            </a:r>
            <a:endParaRPr sz="24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294130"/>
            <a:ext cx="6792595" cy="7468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15875">
              <a:lnSpc>
                <a:spcPct val="1526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see total words that have been inserted inside </a:t>
            </a:r>
            <a:r>
              <a:rPr sz="1600" spc="-10" dirty="0">
                <a:latin typeface="Calibri"/>
                <a:cs typeface="Calibri"/>
              </a:rPr>
              <a:t>our document </a:t>
            </a:r>
            <a:r>
              <a:rPr sz="1600" spc="-5" dirty="0">
                <a:latin typeface="Calibri"/>
                <a:cs typeface="Calibri"/>
              </a:rPr>
              <a:t>and total  </a:t>
            </a:r>
            <a:r>
              <a:rPr sz="1600" spc="-10" dirty="0">
                <a:latin typeface="Calibri"/>
                <a:cs typeface="Calibri"/>
              </a:rPr>
              <a:t>symbols </a:t>
            </a:r>
            <a:r>
              <a:rPr sz="1600" spc="-5" dirty="0">
                <a:latin typeface="Calibri"/>
                <a:cs typeface="Calibri"/>
              </a:rPr>
              <a:t>making those words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Word/Symbol  </a:t>
            </a:r>
            <a:r>
              <a:rPr sz="1600" spc="-5" dirty="0">
                <a:latin typeface="Calibri"/>
                <a:cs typeface="Calibri"/>
              </a:rPr>
              <a:t>icon from the toolbar or from the menu bar.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Ctrl-W </a:t>
            </a:r>
            <a:r>
              <a:rPr sz="1600" spc="-5" dirty="0">
                <a:latin typeface="Calibri"/>
                <a:cs typeface="Calibri"/>
              </a:rPr>
              <a:t>shortcut key  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dialog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see </a:t>
            </a:r>
            <a:r>
              <a:rPr sz="1600" spc="5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live count of words and symbols that have been  placed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or the ones that are being placed live. The related 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 triggered by clicking or by triggering the </a:t>
            </a:r>
            <a:r>
              <a:rPr sz="1600" dirty="0">
                <a:latin typeface="Calibri"/>
                <a:cs typeface="Calibri"/>
              </a:rPr>
              <a:t>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 we get a glimpse of what the icon is about and a text is displayed inside a status  bar </a:t>
            </a:r>
            <a:r>
              <a:rPr sz="1600" b="1" spc="-5" dirty="0">
                <a:latin typeface="Calibri"/>
                <a:cs typeface="Calibri"/>
              </a:rPr>
              <a:t>“See Word/Symbol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Count”.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24.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INSERTING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TABLES: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create a table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icon from</a:t>
            </a:r>
            <a:r>
              <a:rPr sz="1600" spc="1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508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toolbar or from the menu 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Ctrl-T </a:t>
            </a:r>
            <a:r>
              <a:rPr sz="1600" spc="-5" dirty="0">
                <a:latin typeface="Calibri"/>
                <a:cs typeface="Calibri"/>
              </a:rPr>
              <a:t>shortcut key to create a  table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already </a:t>
            </a:r>
            <a:r>
              <a:rPr sz="1600" spc="-10" dirty="0">
                <a:latin typeface="Calibri"/>
                <a:cs typeface="Calibri"/>
              </a:rPr>
              <a:t>running </a:t>
            </a:r>
            <a:r>
              <a:rPr sz="1600" dirty="0">
                <a:latin typeface="Calibri"/>
                <a:cs typeface="Calibri"/>
              </a:rPr>
              <a:t>document. </a:t>
            </a:r>
            <a:r>
              <a:rPr sz="1600" spc="-5" dirty="0">
                <a:latin typeface="Calibri"/>
                <a:cs typeface="Calibri"/>
              </a:rPr>
              <a:t>When we </a:t>
            </a:r>
            <a:r>
              <a:rPr sz="1600" dirty="0">
                <a:latin typeface="Calibri"/>
                <a:cs typeface="Calibri"/>
              </a:rPr>
              <a:t>trigger </a:t>
            </a:r>
            <a:r>
              <a:rPr sz="1600" spc="-5" dirty="0">
                <a:latin typeface="Calibri"/>
                <a:cs typeface="Calibri"/>
              </a:rPr>
              <a:t>the table function 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a dialog appears comprises of information related to  inserting a table </a:t>
            </a:r>
            <a:r>
              <a:rPr sz="1600" spc="-10" dirty="0">
                <a:latin typeface="Calibri"/>
                <a:cs typeface="Calibri"/>
              </a:rPr>
              <a:t>such </a:t>
            </a:r>
            <a:r>
              <a:rPr sz="1600" spc="-5" dirty="0">
                <a:latin typeface="Calibri"/>
                <a:cs typeface="Calibri"/>
              </a:rPr>
              <a:t>as (Number of </a:t>
            </a:r>
            <a:r>
              <a:rPr sz="1600" spc="-10" dirty="0">
                <a:latin typeface="Calibri"/>
                <a:cs typeface="Calibri"/>
              </a:rPr>
              <a:t>rows </a:t>
            </a:r>
            <a:r>
              <a:rPr sz="1600" spc="-5" dirty="0">
                <a:latin typeface="Calibri"/>
                <a:cs typeface="Calibri"/>
              </a:rPr>
              <a:t>to insert, </a:t>
            </a:r>
            <a:r>
              <a:rPr sz="1600" dirty="0">
                <a:latin typeface="Calibri"/>
                <a:cs typeface="Calibri"/>
              </a:rPr>
              <a:t>Number </a:t>
            </a:r>
            <a:r>
              <a:rPr sz="1600" spc="-5" dirty="0">
                <a:latin typeface="Calibri"/>
                <a:cs typeface="Calibri"/>
              </a:rPr>
              <a:t>of columns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insert,  </a:t>
            </a:r>
            <a:r>
              <a:rPr sz="1600" spc="-10" dirty="0">
                <a:latin typeface="Calibri"/>
                <a:cs typeface="Calibri"/>
              </a:rPr>
              <a:t>Cell </a:t>
            </a:r>
            <a:r>
              <a:rPr sz="1600" spc="-5" dirty="0">
                <a:latin typeface="Calibri"/>
                <a:cs typeface="Calibri"/>
              </a:rPr>
              <a:t>padding in points and Cell spacing). The related </a:t>
            </a:r>
            <a:r>
              <a:rPr sz="1600" dirty="0">
                <a:latin typeface="Calibri"/>
                <a:cs typeface="Calibri"/>
              </a:rPr>
              <a:t>Icon 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endParaRPr sz="1600" dirty="0">
              <a:latin typeface="Calibri"/>
              <a:cs typeface="Calibri"/>
            </a:endParaRPr>
          </a:p>
          <a:p>
            <a:pPr marL="76200" marR="76200">
              <a:lnSpc>
                <a:spcPct val="1526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we get a glimpse of what  the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a table in a  document”.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904989"/>
            <a:ext cx="6565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u="heavy" spc="-5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25. </a:t>
            </a:r>
            <a:r>
              <a:rPr lang="en-US" sz="2400" b="1" u="heavy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INSERTING IMAGES:</a:t>
            </a:r>
            <a:endParaRPr sz="2400"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312545"/>
            <a:ext cx="6788150" cy="8212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</a:t>
            </a:r>
            <a:r>
              <a:rPr sz="1600" dirty="0">
                <a:latin typeface="Calibri"/>
                <a:cs typeface="Calibri"/>
              </a:rPr>
              <a:t>images </a:t>
            </a:r>
            <a:r>
              <a:rPr sz="1600" spc="-5" dirty="0">
                <a:latin typeface="Calibri"/>
                <a:cs typeface="Calibri"/>
              </a:rPr>
              <a:t>or multiple images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on </a:t>
            </a:r>
            <a:r>
              <a:rPr sz="1600" spc="-10" dirty="0">
                <a:latin typeface="Calibri"/>
                <a:cs typeface="Calibri"/>
              </a:rPr>
              <a:t>the  Insert </a:t>
            </a:r>
            <a:r>
              <a:rPr sz="1600" spc="-5" dirty="0">
                <a:latin typeface="Calibri"/>
                <a:cs typeface="Calibri"/>
              </a:rPr>
              <a:t>Image icon from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menu 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Ctrl-I 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an image. A file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dialog will appear and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explore  the images to insert. An image can </a:t>
            </a:r>
            <a:r>
              <a:rPr sz="1600" spc="5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of types (png, jpeg, </a:t>
            </a:r>
            <a:r>
              <a:rPr sz="1600" dirty="0">
                <a:latin typeface="Calibri"/>
                <a:cs typeface="Calibri"/>
              </a:rPr>
              <a:t>gif, </a:t>
            </a:r>
            <a:r>
              <a:rPr sz="1600" spc="-10" dirty="0">
                <a:latin typeface="Calibri"/>
                <a:cs typeface="Calibri"/>
              </a:rPr>
              <a:t>bump, </a:t>
            </a:r>
            <a:r>
              <a:rPr sz="1600" dirty="0">
                <a:latin typeface="Calibri"/>
                <a:cs typeface="Calibri"/>
              </a:rPr>
              <a:t>etc.).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 inside a status bar </a:t>
            </a:r>
            <a:r>
              <a:rPr sz="1600" b="1" spc="-5" dirty="0">
                <a:latin typeface="Calibri"/>
                <a:cs typeface="Calibri"/>
              </a:rPr>
              <a:t>“Insert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Image”.</a:t>
            </a:r>
            <a:endParaRPr sz="1600" dirty="0">
              <a:latin typeface="Calibri"/>
              <a:cs typeface="Calibri"/>
            </a:endParaRPr>
          </a:p>
          <a:p>
            <a:pPr marL="471170" indent="-459105">
              <a:lnSpc>
                <a:spcPct val="100000"/>
              </a:lnSpc>
              <a:spcBef>
                <a:spcPts val="965"/>
              </a:spcBef>
              <a:buAutoNum type="arabicPeriod" startAt="26"/>
              <a:tabLst>
                <a:tab pos="471805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INSERTING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BULLETED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LISTS: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bullet points list 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Bulleted</a:t>
            </a:r>
            <a:r>
              <a:rPr sz="1600" spc="1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list</a:t>
            </a:r>
            <a:endParaRPr sz="1600" dirty="0">
              <a:latin typeface="Calibri"/>
              <a:cs typeface="Calibri"/>
            </a:endParaRPr>
          </a:p>
          <a:p>
            <a:pPr marL="76200" marR="30480">
              <a:lnSpc>
                <a:spcPct val="1525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icon from the toolbar or from the menu bar.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Ctrl-Alt-B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 bullet points </a:t>
            </a:r>
            <a:r>
              <a:rPr sz="1600" dirty="0">
                <a:latin typeface="Calibri"/>
                <a:cs typeface="Calibri"/>
              </a:rPr>
              <a:t>list.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dirty="0">
                <a:latin typeface="Calibri"/>
                <a:cs typeface="Calibri"/>
              </a:rPr>
              <a:t>user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or by triggering  the shortcut.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 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Bulleted</a:t>
            </a:r>
            <a:r>
              <a:rPr sz="1600" b="1" spc="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list”.</a:t>
            </a:r>
            <a:endParaRPr sz="1600" dirty="0">
              <a:latin typeface="Calibri"/>
              <a:cs typeface="Calibri"/>
            </a:endParaRPr>
          </a:p>
          <a:p>
            <a:pPr marL="471170" indent="-459105">
              <a:lnSpc>
                <a:spcPct val="100000"/>
              </a:lnSpc>
              <a:spcBef>
                <a:spcPts val="965"/>
              </a:spcBef>
              <a:buAutoNum type="arabicPeriod" startAt="27"/>
              <a:tabLst>
                <a:tab pos="471805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INSERTING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NUMBERED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LISTS: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numbered list 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dirty="0">
                <a:latin typeface="Calibri"/>
                <a:cs typeface="Calibri"/>
              </a:rPr>
              <a:t>Numbered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list</a:t>
            </a:r>
            <a:endParaRPr sz="1600" dirty="0">
              <a:latin typeface="Calibri"/>
              <a:cs typeface="Calibri"/>
            </a:endParaRPr>
          </a:p>
          <a:p>
            <a:pPr marL="76200" marR="30480">
              <a:lnSpc>
                <a:spcPct val="1525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Ctrl-Alt-N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 numbered list.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user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or by triggering  the shortcut.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 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Numbered</a:t>
            </a:r>
            <a:r>
              <a:rPr sz="1600" b="1" spc="7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list”.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20700" y="381000"/>
            <a:ext cx="5422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u="heavy" spc="-5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28. </a:t>
            </a:r>
            <a:r>
              <a:rPr lang="en-US" sz="2400" b="1" u="heavy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SPEECH NOTES:</a:t>
            </a:r>
            <a:endParaRPr sz="24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788035"/>
            <a:ext cx="6793230" cy="8584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4572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This is a highlighting feature of this software </a:t>
            </a:r>
            <a:r>
              <a:rPr sz="1600" dirty="0">
                <a:latin typeface="Calibri"/>
                <a:cs typeface="Calibri"/>
              </a:rPr>
              <a:t>(Notepedia </a:t>
            </a:r>
            <a:r>
              <a:rPr sz="1600" spc="-5" dirty="0">
                <a:latin typeface="Calibri"/>
                <a:cs typeface="Calibri"/>
              </a:rPr>
              <a:t>| Word Processor)  </a:t>
            </a:r>
            <a:r>
              <a:rPr sz="1600" spc="-10" dirty="0">
                <a:latin typeface="Calibri"/>
                <a:cs typeface="Calibri"/>
              </a:rPr>
              <a:t>because </a:t>
            </a:r>
            <a:r>
              <a:rPr sz="1600" spc="-5" dirty="0">
                <a:latin typeface="Calibri"/>
                <a:cs typeface="Calibri"/>
              </a:rPr>
              <a:t>it </a:t>
            </a:r>
            <a:r>
              <a:rPr sz="1600" spc="-10" dirty="0">
                <a:latin typeface="Calibri"/>
                <a:cs typeface="Calibri"/>
              </a:rPr>
              <a:t>uses </a:t>
            </a:r>
            <a:r>
              <a:rPr sz="1600" spc="-5" dirty="0">
                <a:latin typeface="Calibri"/>
                <a:cs typeface="Calibri"/>
              </a:rPr>
              <a:t>Artificial </a:t>
            </a:r>
            <a:r>
              <a:rPr sz="1600" dirty="0">
                <a:latin typeface="Calibri"/>
                <a:cs typeface="Calibri"/>
              </a:rPr>
              <a:t>Intelligence. </a:t>
            </a:r>
            <a:r>
              <a:rPr sz="1600" spc="-5" dirty="0">
                <a:latin typeface="Calibri"/>
                <a:cs typeface="Calibri"/>
              </a:rPr>
              <a:t>We use google api cloud project and  PyAudio to access the microphone </a:t>
            </a:r>
            <a:r>
              <a:rPr sz="1600" spc="-10" dirty="0">
                <a:latin typeface="Calibri"/>
                <a:cs typeface="Calibri"/>
              </a:rPr>
              <a:t>connected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system and use  speech_recognition module to convert the </a:t>
            </a:r>
            <a:r>
              <a:rPr sz="1600" dirty="0">
                <a:latin typeface="Calibri"/>
                <a:cs typeface="Calibri"/>
              </a:rPr>
              <a:t>audio </a:t>
            </a:r>
            <a:r>
              <a:rPr sz="1600" spc="-5" dirty="0">
                <a:latin typeface="Calibri"/>
                <a:cs typeface="Calibri"/>
              </a:rPr>
              <a:t>spoken from the microphone  and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google </a:t>
            </a:r>
            <a:r>
              <a:rPr sz="1600" dirty="0">
                <a:latin typeface="Calibri"/>
                <a:cs typeface="Calibri"/>
              </a:rPr>
              <a:t>API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recognize </a:t>
            </a:r>
            <a:r>
              <a:rPr sz="1600" spc="-5" dirty="0">
                <a:latin typeface="Calibri"/>
                <a:cs typeface="Calibri"/>
              </a:rPr>
              <a:t>the audio </a:t>
            </a:r>
            <a:r>
              <a:rPr sz="1600" spc="-10" dirty="0">
                <a:latin typeface="Calibri"/>
                <a:cs typeface="Calibri"/>
              </a:rPr>
              <a:t>being </a:t>
            </a:r>
            <a:r>
              <a:rPr sz="1600" spc="-5" dirty="0">
                <a:latin typeface="Calibri"/>
                <a:cs typeface="Calibri"/>
              </a:rPr>
              <a:t>spoken and convert it into text  by clicking on the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from the toolbar or from the menu bar. We 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 </a:t>
            </a:r>
            <a:r>
              <a:rPr sz="1600" b="1" spc="-10" dirty="0">
                <a:latin typeface="Calibri"/>
                <a:cs typeface="Calibri"/>
              </a:rPr>
              <a:t>Ctrl-M </a:t>
            </a:r>
            <a:r>
              <a:rPr sz="1600" spc="-5" dirty="0">
                <a:latin typeface="Calibri"/>
                <a:cs typeface="Calibri"/>
              </a:rPr>
              <a:t>shortcut key 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speech notes. The 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10" dirty="0">
                <a:latin typeface="Calibri"/>
                <a:cs typeface="Calibri"/>
              </a:rPr>
              <a:t>clicking  </a:t>
            </a:r>
            <a:r>
              <a:rPr sz="1600" spc="-5" dirty="0">
                <a:latin typeface="Calibri"/>
                <a:cs typeface="Calibri"/>
              </a:rPr>
              <a:t>or by triggering the shortcut. </a:t>
            </a:r>
            <a:r>
              <a:rPr sz="1600" spc="-10" dirty="0">
                <a:latin typeface="Calibri"/>
                <a:cs typeface="Calibri"/>
              </a:rPr>
              <a:t>When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“Speak  something in your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microphone”.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5"/>
              </a:spcBef>
              <a:buAutoNum type="arabicPeriod" startAt="29"/>
              <a:tabLst>
                <a:tab pos="470534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CHOOSING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FONT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FAMILY: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choose number of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fonts </a:t>
            </a:r>
            <a:r>
              <a:rPr sz="1600" dirty="0">
                <a:latin typeface="Calibri"/>
                <a:cs typeface="Calibri"/>
              </a:rPr>
              <a:t>installed.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fonts </a:t>
            </a:r>
            <a:r>
              <a:rPr sz="1600" spc="-5" dirty="0">
                <a:latin typeface="Calibri"/>
                <a:cs typeface="Calibri"/>
              </a:rPr>
              <a:t>will be individual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for</a:t>
            </a:r>
            <a:endParaRPr sz="1600" dirty="0">
              <a:latin typeface="Calibri"/>
              <a:cs typeface="Calibri"/>
            </a:endParaRPr>
          </a:p>
          <a:p>
            <a:pPr marL="76200" marR="46291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every text selected unlike </a:t>
            </a:r>
            <a:r>
              <a:rPr sz="1600" spc="-10" dirty="0">
                <a:latin typeface="Calibri"/>
                <a:cs typeface="Calibri"/>
              </a:rPr>
              <a:t>notepad </a:t>
            </a:r>
            <a:r>
              <a:rPr sz="1600" spc="-5" dirty="0">
                <a:latin typeface="Calibri"/>
                <a:cs typeface="Calibri"/>
              </a:rPr>
              <a:t>which </a:t>
            </a:r>
            <a:r>
              <a:rPr sz="1600" spc="-10" dirty="0">
                <a:latin typeface="Calibri"/>
                <a:cs typeface="Calibri"/>
              </a:rPr>
              <a:t>has </a:t>
            </a:r>
            <a:r>
              <a:rPr sz="1600" spc="-5" dirty="0">
                <a:latin typeface="Calibri"/>
                <a:cs typeface="Calibri"/>
              </a:rPr>
              <a:t>one single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for a </a:t>
            </a:r>
            <a:r>
              <a:rPr sz="1600" dirty="0">
                <a:latin typeface="Calibri"/>
                <a:cs typeface="Calibri"/>
              </a:rPr>
              <a:t>complete  </a:t>
            </a:r>
            <a:r>
              <a:rPr sz="1600" spc="-5" dirty="0">
                <a:latin typeface="Calibri"/>
                <a:cs typeface="Calibri"/>
              </a:rPr>
              <a:t>document.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Combo Box is used to </a:t>
            </a:r>
            <a:r>
              <a:rPr sz="1600" spc="-10" dirty="0">
                <a:latin typeface="Calibri"/>
                <a:cs typeface="Calibri"/>
              </a:rPr>
              <a:t>select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font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from.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5"/>
              </a:spcBef>
              <a:buAutoNum type="arabicPeriod" startAt="30"/>
              <a:tabLst>
                <a:tab pos="470534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CHOOSING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FONT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SIZES: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choose font sizes to make our text appear bigger or smaller.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font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size</a:t>
            </a:r>
            <a:endParaRPr sz="1600" dirty="0">
              <a:latin typeface="Calibri"/>
              <a:cs typeface="Calibri"/>
            </a:endParaRPr>
          </a:p>
          <a:p>
            <a:pPr marL="76200" marR="5080">
              <a:lnSpc>
                <a:spcPct val="1526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will be individual </a:t>
            </a:r>
            <a:r>
              <a:rPr sz="1600" spc="-1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every text selected unlike notepad which </a:t>
            </a:r>
            <a:r>
              <a:rPr sz="1600" spc="-10" dirty="0">
                <a:latin typeface="Calibri"/>
                <a:cs typeface="Calibri"/>
              </a:rPr>
              <a:t>has </a:t>
            </a:r>
            <a:r>
              <a:rPr sz="1600" spc="-5" dirty="0">
                <a:latin typeface="Calibri"/>
                <a:cs typeface="Calibri"/>
              </a:rPr>
              <a:t>one single </a:t>
            </a:r>
            <a:r>
              <a:rPr sz="1600" spc="-10" dirty="0">
                <a:latin typeface="Calibri"/>
                <a:cs typeface="Calibri"/>
              </a:rPr>
              <a:t>font  </a:t>
            </a:r>
            <a:r>
              <a:rPr sz="1600" spc="-5" dirty="0">
                <a:latin typeface="Calibri"/>
                <a:cs typeface="Calibri"/>
              </a:rPr>
              <a:t>size for a complete document.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Spin Size is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increase or decrease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font size.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5"/>
              </a:spcBef>
              <a:buAutoNum type="arabicPeriod" startAt="31"/>
              <a:tabLst>
                <a:tab pos="470534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CHANGE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FOREGROUND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COLOR: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change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Foreground </a:t>
            </a:r>
            <a:r>
              <a:rPr sz="1600" spc="-1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in our document by clicking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Ctrl-Alt-F</a:t>
            </a:r>
            <a:r>
              <a:rPr sz="1600" b="1" spc="12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shortcut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06729"/>
            <a:ext cx="6749415" cy="8956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5080">
              <a:lnSpc>
                <a:spcPct val="1526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dialog. The </a:t>
            </a:r>
            <a:r>
              <a:rPr sz="1600" spc="-1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will be individual for every text  </a:t>
            </a:r>
            <a:r>
              <a:rPr sz="1600" spc="-10" dirty="0">
                <a:latin typeface="Calibri"/>
                <a:cs typeface="Calibri"/>
              </a:rPr>
              <a:t>selected. </a:t>
            </a:r>
            <a:r>
              <a:rPr sz="1600" spc="-5" dirty="0">
                <a:latin typeface="Calibri"/>
                <a:cs typeface="Calibri"/>
              </a:rPr>
              <a:t>When Font Foreground color function is triggered, the dialog for  choosing a color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 will appear and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can select either  from the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colors or user can make custom colors as </a:t>
            </a:r>
            <a:r>
              <a:rPr sz="1600" dirty="0">
                <a:latin typeface="Calibri"/>
                <a:cs typeface="Calibri"/>
              </a:rPr>
              <a:t>well </a:t>
            </a:r>
            <a:r>
              <a:rPr sz="1600" spc="-5" dirty="0">
                <a:latin typeface="Calibri"/>
                <a:cs typeface="Calibri"/>
              </a:rPr>
              <a:t>and the swatches  will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dirty="0">
                <a:latin typeface="Calibri"/>
                <a:cs typeface="Calibri"/>
              </a:rPr>
              <a:t>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customized color picked will also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hex </a:t>
            </a:r>
            <a:r>
              <a:rPr sz="1600" spc="-5" dirty="0">
                <a:latin typeface="Calibri"/>
                <a:cs typeface="Calibri"/>
              </a:rPr>
              <a:t>code as  well. The 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 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</a:t>
            </a:r>
            <a:r>
              <a:rPr sz="1600" dirty="0">
                <a:latin typeface="Calibri"/>
                <a:cs typeface="Calibri"/>
              </a:rPr>
              <a:t>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5" dirty="0">
                <a:latin typeface="Calibri"/>
                <a:cs typeface="Calibri"/>
              </a:rPr>
              <a:t>“Change text Foreground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Color”.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5"/>
              </a:spcBef>
              <a:buAutoNum type="arabicPeriod" startAt="32"/>
              <a:tabLst>
                <a:tab pos="470534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CHANGE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BACKGROUND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COLOR: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change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Background </a:t>
            </a:r>
            <a:r>
              <a:rPr sz="1600" spc="-1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</a:t>
            </a:r>
            <a:r>
              <a:rPr sz="1600" dirty="0">
                <a:latin typeface="Calibri"/>
                <a:cs typeface="Calibri"/>
              </a:rPr>
              <a:t>clicking on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6350">
              <a:lnSpc>
                <a:spcPct val="1526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Ctrl-Alt-B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Color will be individual for every text  </a:t>
            </a:r>
            <a:r>
              <a:rPr sz="1600" spc="-10" dirty="0">
                <a:latin typeface="Calibri"/>
                <a:cs typeface="Calibri"/>
              </a:rPr>
              <a:t>selected. </a:t>
            </a:r>
            <a:r>
              <a:rPr sz="1600" spc="-5" dirty="0">
                <a:latin typeface="Calibri"/>
                <a:cs typeface="Calibri"/>
              </a:rPr>
              <a:t>When Font Foreground color function is triggered, the dialog for  choosing a color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 will appear and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can select either  from the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colors or user can make custom colors as </a:t>
            </a:r>
            <a:r>
              <a:rPr sz="1600" dirty="0">
                <a:latin typeface="Calibri"/>
                <a:cs typeface="Calibri"/>
              </a:rPr>
              <a:t>well </a:t>
            </a:r>
            <a:r>
              <a:rPr sz="1600" spc="-5" dirty="0">
                <a:latin typeface="Calibri"/>
                <a:cs typeface="Calibri"/>
              </a:rPr>
              <a:t>and the swatches  will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dirty="0">
                <a:latin typeface="Calibri"/>
                <a:cs typeface="Calibri"/>
              </a:rPr>
              <a:t>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customized color picked will also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hex </a:t>
            </a:r>
            <a:r>
              <a:rPr sz="1600" spc="-5" dirty="0">
                <a:latin typeface="Calibri"/>
                <a:cs typeface="Calibri"/>
              </a:rPr>
              <a:t>code as  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 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5" dirty="0">
                <a:latin typeface="Calibri"/>
                <a:cs typeface="Calibri"/>
              </a:rPr>
              <a:t>“Change text Background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Color”.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0"/>
              </a:spcBef>
              <a:buAutoNum type="arabicPeriod" startAt="33"/>
              <a:tabLst>
                <a:tab pos="470534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MAKE A TEXT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APPEAR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BOLD: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</a:t>
            </a:r>
            <a:r>
              <a:rPr sz="1600" spc="-10" dirty="0">
                <a:latin typeface="Calibri"/>
                <a:cs typeface="Calibri"/>
              </a:rPr>
              <a:t>bold </a:t>
            </a:r>
            <a:r>
              <a:rPr sz="1600" spc="-5" dirty="0">
                <a:latin typeface="Calibri"/>
                <a:cs typeface="Calibri"/>
              </a:rPr>
              <a:t>by clicking on the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from the toolbar or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from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Ctrl-B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make a text appear</a:t>
            </a:r>
            <a:r>
              <a:rPr sz="1600" spc="19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bold.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8600" y="1638045"/>
            <a:ext cx="72390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ACKNOWLEDGMENT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508" y="2711475"/>
            <a:ext cx="6642734" cy="37484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14045" algn="just">
              <a:lnSpc>
                <a:spcPct val="1527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My profound gratitude to Almighty Allah for the knowledge, wisdom and  understanding that he bestowed on me to carry </a:t>
            </a:r>
            <a:r>
              <a:rPr sz="1600" spc="-10" dirty="0">
                <a:latin typeface="Calibri"/>
                <a:cs typeface="Calibri"/>
              </a:rPr>
              <a:t>out </a:t>
            </a:r>
            <a:r>
              <a:rPr sz="1600" spc="-5" dirty="0">
                <a:latin typeface="Calibri"/>
                <a:cs typeface="Calibri"/>
              </a:rPr>
              <a:t>this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project.</a:t>
            </a:r>
            <a:endParaRPr sz="16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020"/>
              </a:spcBef>
            </a:pPr>
            <a:r>
              <a:rPr sz="1600" spc="10" dirty="0">
                <a:latin typeface="Calibri"/>
                <a:cs typeface="Calibri"/>
              </a:rPr>
              <a:t>My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50" dirty="0">
                <a:latin typeface="Calibri"/>
                <a:cs typeface="Calibri"/>
              </a:rPr>
              <a:t>grateful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45" dirty="0">
                <a:latin typeface="Calibri"/>
                <a:cs typeface="Calibri"/>
              </a:rPr>
              <a:t>thanks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spc="40" dirty="0">
                <a:latin typeface="Calibri"/>
                <a:cs typeface="Calibri"/>
              </a:rPr>
              <a:t>also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spc="15" dirty="0">
                <a:latin typeface="Calibri"/>
                <a:cs typeface="Calibri"/>
              </a:rPr>
              <a:t>go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spc="15" dirty="0">
                <a:latin typeface="Calibri"/>
                <a:cs typeface="Calibri"/>
              </a:rPr>
              <a:t>to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25" dirty="0">
                <a:latin typeface="Calibri"/>
                <a:cs typeface="Calibri"/>
              </a:rPr>
              <a:t>the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45" dirty="0">
                <a:latin typeface="Calibri"/>
                <a:cs typeface="Calibri"/>
              </a:rPr>
              <a:t>Entire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spc="50" dirty="0">
                <a:latin typeface="Calibri"/>
                <a:cs typeface="Calibri"/>
              </a:rPr>
              <a:t>Computer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50" dirty="0">
                <a:latin typeface="Calibri"/>
                <a:cs typeface="Calibri"/>
              </a:rPr>
              <a:t>science</a:t>
            </a:r>
            <a:endParaRPr sz="1600" dirty="0">
              <a:latin typeface="Calibri"/>
              <a:cs typeface="Calibri"/>
            </a:endParaRPr>
          </a:p>
          <a:p>
            <a:pPr marL="12700" marR="5080" algn="just">
              <a:lnSpc>
                <a:spcPct val="152500"/>
              </a:lnSpc>
            </a:pPr>
            <a:r>
              <a:rPr sz="1600" spc="45" dirty="0">
                <a:latin typeface="Calibri"/>
                <a:cs typeface="Calibri"/>
              </a:rPr>
              <a:t>Department </a:t>
            </a:r>
            <a:r>
              <a:rPr sz="1600" spc="10" dirty="0">
                <a:latin typeface="Calibri"/>
                <a:cs typeface="Calibri"/>
              </a:rPr>
              <a:t>of </a:t>
            </a:r>
            <a:r>
              <a:rPr sz="1600" spc="30" dirty="0">
                <a:latin typeface="Calibri"/>
                <a:cs typeface="Calibri"/>
              </a:rPr>
              <a:t>the </a:t>
            </a:r>
            <a:r>
              <a:rPr sz="1600" spc="50" dirty="0">
                <a:latin typeface="Calibri"/>
                <a:cs typeface="Calibri"/>
              </a:rPr>
              <a:t>University </a:t>
            </a:r>
            <a:r>
              <a:rPr sz="1600" spc="10" dirty="0">
                <a:latin typeface="Calibri"/>
                <a:cs typeface="Calibri"/>
              </a:rPr>
              <a:t>of </a:t>
            </a:r>
            <a:r>
              <a:rPr sz="1600" spc="60" dirty="0">
                <a:latin typeface="Calibri"/>
                <a:cs typeface="Calibri"/>
              </a:rPr>
              <a:t>Karachi, </a:t>
            </a:r>
            <a:r>
              <a:rPr sz="1600" b="1" u="heavy" spc="3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Sir </a:t>
            </a:r>
            <a:r>
              <a:rPr sz="1600" b="1" u="heavy" spc="4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Khalid Jamal</a:t>
            </a:r>
            <a:r>
              <a:rPr sz="1600" b="1" spc="40" dirty="0">
                <a:latin typeface="Calibri"/>
                <a:cs typeface="Calibri"/>
              </a:rPr>
              <a:t> </a:t>
            </a:r>
            <a:r>
              <a:rPr sz="1600" spc="20" dirty="0">
                <a:latin typeface="Calibri"/>
                <a:cs typeface="Calibri"/>
              </a:rPr>
              <a:t>and </a:t>
            </a:r>
            <a:r>
              <a:rPr sz="1600" spc="25" dirty="0">
                <a:latin typeface="Calibri"/>
                <a:cs typeface="Calibri"/>
              </a:rPr>
              <a:t>all </a:t>
            </a:r>
            <a:r>
              <a:rPr sz="1600" spc="35" dirty="0">
                <a:latin typeface="Calibri"/>
                <a:cs typeface="Calibri"/>
              </a:rPr>
              <a:t>lecturers  </a:t>
            </a:r>
            <a:r>
              <a:rPr sz="1600" spc="25" dirty="0">
                <a:latin typeface="Calibri"/>
                <a:cs typeface="Calibri"/>
              </a:rPr>
              <a:t>who </a:t>
            </a:r>
            <a:r>
              <a:rPr sz="1600" spc="50" dirty="0">
                <a:latin typeface="Calibri"/>
                <a:cs typeface="Calibri"/>
              </a:rPr>
              <a:t>prepared </a:t>
            </a:r>
            <a:r>
              <a:rPr sz="1600" spc="15" dirty="0">
                <a:latin typeface="Calibri"/>
                <a:cs typeface="Calibri"/>
              </a:rPr>
              <a:t>me </a:t>
            </a:r>
            <a:r>
              <a:rPr sz="1600" spc="35" dirty="0">
                <a:latin typeface="Calibri"/>
                <a:cs typeface="Calibri"/>
              </a:rPr>
              <a:t>from </a:t>
            </a:r>
            <a:r>
              <a:rPr sz="1600" spc="25" dirty="0">
                <a:latin typeface="Calibri"/>
                <a:cs typeface="Calibri"/>
              </a:rPr>
              <a:t>the </a:t>
            </a:r>
            <a:r>
              <a:rPr sz="1600" spc="40" dirty="0">
                <a:latin typeface="Calibri"/>
                <a:cs typeface="Calibri"/>
              </a:rPr>
              <a:t>base </a:t>
            </a:r>
            <a:r>
              <a:rPr sz="1600" spc="10" dirty="0">
                <a:latin typeface="Calibri"/>
                <a:cs typeface="Calibri"/>
              </a:rPr>
              <a:t>of </a:t>
            </a:r>
            <a:r>
              <a:rPr sz="1600" spc="50" dirty="0">
                <a:latin typeface="Calibri"/>
                <a:cs typeface="Calibri"/>
              </a:rPr>
              <a:t>computer science. </a:t>
            </a:r>
            <a:r>
              <a:rPr sz="1600" spc="30" dirty="0">
                <a:latin typeface="Calibri"/>
                <a:cs typeface="Calibri"/>
              </a:rPr>
              <a:t>The </a:t>
            </a:r>
            <a:r>
              <a:rPr sz="1600" spc="60" dirty="0">
                <a:latin typeface="Calibri"/>
                <a:cs typeface="Calibri"/>
              </a:rPr>
              <a:t>co-operation </a:t>
            </a:r>
            <a:r>
              <a:rPr sz="1600" spc="15" dirty="0">
                <a:latin typeface="Calibri"/>
                <a:cs typeface="Calibri"/>
              </a:rPr>
              <a:t>is  </a:t>
            </a:r>
            <a:r>
              <a:rPr sz="1600" spc="40" dirty="0">
                <a:latin typeface="Calibri"/>
                <a:cs typeface="Calibri"/>
              </a:rPr>
              <a:t>much </a:t>
            </a:r>
            <a:r>
              <a:rPr sz="1600" spc="45" dirty="0">
                <a:latin typeface="Calibri"/>
                <a:cs typeface="Calibri"/>
              </a:rPr>
              <a:t>indeed</a:t>
            </a:r>
            <a:r>
              <a:rPr sz="1600" spc="405" dirty="0">
                <a:latin typeface="Calibri"/>
                <a:cs typeface="Calibri"/>
              </a:rPr>
              <a:t> </a:t>
            </a:r>
            <a:r>
              <a:rPr sz="1600" spc="55" dirty="0">
                <a:latin typeface="Calibri"/>
                <a:cs typeface="Calibri"/>
              </a:rPr>
              <a:t>appreciated.</a:t>
            </a:r>
            <a:endParaRPr sz="1600" dirty="0">
              <a:latin typeface="Calibri"/>
              <a:cs typeface="Calibri"/>
            </a:endParaRPr>
          </a:p>
          <a:p>
            <a:pPr marL="12700" marR="210185" algn="just">
              <a:lnSpc>
                <a:spcPts val="2930"/>
              </a:lnSpc>
              <a:spcBef>
                <a:spcPts val="260"/>
              </a:spcBef>
            </a:pPr>
            <a:r>
              <a:rPr sz="1600" spc="-10" dirty="0">
                <a:latin typeface="Calibri"/>
                <a:cs typeface="Calibri"/>
              </a:rPr>
              <a:t>Special </a:t>
            </a:r>
            <a:r>
              <a:rPr sz="1600" spc="-5" dirty="0">
                <a:latin typeface="Calibri"/>
                <a:cs typeface="Calibri"/>
              </a:rPr>
              <a:t>thanks also to my parents; </a:t>
            </a:r>
            <a:r>
              <a:rPr sz="1600" dirty="0">
                <a:latin typeface="Calibri"/>
                <a:cs typeface="Calibri"/>
              </a:rPr>
              <a:t>who </a:t>
            </a:r>
            <a:r>
              <a:rPr sz="1600" spc="-5" dirty="0">
                <a:latin typeface="Calibri"/>
                <a:cs typeface="Calibri"/>
              </a:rPr>
              <a:t>encouraged supported and helped me  financially, prayerfully and morally </a:t>
            </a:r>
            <a:r>
              <a:rPr sz="1600" dirty="0">
                <a:latin typeface="Calibri"/>
                <a:cs typeface="Calibri"/>
              </a:rPr>
              <a:t>throughout </a:t>
            </a:r>
            <a:r>
              <a:rPr sz="1600" spc="-5" dirty="0">
                <a:latin typeface="Calibri"/>
                <a:cs typeface="Calibri"/>
              </a:rPr>
              <a:t>this project.</a:t>
            </a:r>
            <a:endParaRPr sz="16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745"/>
              </a:spcBef>
            </a:pPr>
            <a:r>
              <a:rPr sz="1600" spc="-5" dirty="0">
                <a:latin typeface="Calibri"/>
                <a:cs typeface="Calibri"/>
              </a:rPr>
              <a:t>May the Almighty Allah bless </a:t>
            </a:r>
            <a:r>
              <a:rPr sz="1600" spc="-10" dirty="0">
                <a:latin typeface="Calibri"/>
                <a:cs typeface="Calibri"/>
              </a:rPr>
              <a:t>you </a:t>
            </a:r>
            <a:r>
              <a:rPr sz="1600" dirty="0">
                <a:latin typeface="Calibri"/>
                <a:cs typeface="Calibri"/>
              </a:rPr>
              <a:t>all </a:t>
            </a:r>
            <a:r>
              <a:rPr sz="1600" spc="-5" dirty="0">
                <a:latin typeface="Calibri"/>
                <a:cs typeface="Calibri"/>
              </a:rPr>
              <a:t>and keep you </a:t>
            </a:r>
            <a:r>
              <a:rPr sz="1600" dirty="0">
                <a:latin typeface="Calibri"/>
                <a:cs typeface="Calibri"/>
              </a:rPr>
              <a:t>all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enjoy the </a:t>
            </a:r>
            <a:r>
              <a:rPr sz="1600" spc="-10" dirty="0">
                <a:latin typeface="Calibri"/>
                <a:cs typeface="Calibri"/>
              </a:rPr>
              <a:t>fruit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your</a:t>
            </a:r>
            <a:endParaRPr sz="1600" dirty="0">
              <a:latin typeface="Calibri"/>
              <a:cs typeface="Calibri"/>
            </a:endParaRPr>
          </a:p>
          <a:p>
            <a:pPr marL="12700" algn="just">
              <a:lnSpc>
                <a:spcPct val="100000"/>
              </a:lnSpc>
              <a:spcBef>
                <a:spcPts val="1019"/>
              </a:spcBef>
            </a:pPr>
            <a:r>
              <a:rPr sz="1600" spc="-5" dirty="0">
                <a:latin typeface="Calibri"/>
                <a:cs typeface="Calibri"/>
              </a:rPr>
              <a:t>labor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Insha’Allah.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06729"/>
            <a:ext cx="6783070" cy="895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user of what action will be </a:t>
            </a:r>
            <a:r>
              <a:rPr sz="1600" spc="-10" dirty="0">
                <a:latin typeface="Calibri"/>
                <a:cs typeface="Calibri"/>
              </a:rPr>
              <a:t>performed 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bold”.</a:t>
            </a:r>
            <a:endParaRPr sz="16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75"/>
              </a:spcBef>
              <a:buAutoNum type="arabicPeriod" startAt="34"/>
              <a:tabLst>
                <a:tab pos="470534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MAKE A TEXT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APPEAR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ITALICIZED:</a:t>
            </a:r>
            <a:endParaRPr sz="240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italicized by clicking on the icon from the toolbar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</a:t>
            </a:r>
            <a:endParaRPr sz="1600">
              <a:latin typeface="Calibri"/>
              <a:cs typeface="Calibri"/>
            </a:endParaRPr>
          </a:p>
          <a:p>
            <a:pPr marL="76200" marR="248285" algn="just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Ctrl-I </a:t>
            </a:r>
            <a:r>
              <a:rPr sz="1600" spc="-5" dirty="0">
                <a:latin typeface="Calibri"/>
                <a:cs typeface="Calibri"/>
              </a:rPr>
              <a:t>shortcut key to make a text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italicized.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user of what action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1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</a:t>
            </a:r>
            <a:endParaRPr sz="1600">
              <a:latin typeface="Calibri"/>
              <a:cs typeface="Calibri"/>
            </a:endParaRPr>
          </a:p>
          <a:p>
            <a:pPr marL="76200" marR="79375" algn="just">
              <a:lnSpc>
                <a:spcPct val="152500"/>
              </a:lnSpc>
              <a:spcBef>
                <a:spcPts val="5"/>
              </a:spcBef>
            </a:pP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italicized”.</a:t>
            </a:r>
            <a:endParaRPr sz="16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75"/>
              </a:spcBef>
              <a:buAutoNum type="arabicPeriod" startAt="35"/>
              <a:tabLst>
                <a:tab pos="470534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MAKE A TEXT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APPEAR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UNDERLINED:</a:t>
            </a:r>
            <a:endParaRPr sz="24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underlined by clicking on the icon from the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>
              <a:latin typeface="Calibri"/>
              <a:cs typeface="Calibri"/>
            </a:endParaRPr>
          </a:p>
          <a:p>
            <a:pPr marL="76200" marR="1016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Ctrl-U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make a text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underlined.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related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user of what action will </a:t>
            </a:r>
            <a:r>
              <a:rPr sz="1600" spc="-10" dirty="0">
                <a:latin typeface="Calibri"/>
                <a:cs typeface="Calibri"/>
              </a:rPr>
              <a:t>be  </a:t>
            </a:r>
            <a:r>
              <a:rPr sz="1600" spc="-5" dirty="0">
                <a:latin typeface="Calibri"/>
                <a:cs typeface="Calibri"/>
              </a:rPr>
              <a:t>performed 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5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underlined”.</a:t>
            </a:r>
            <a:endParaRPr sz="16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75"/>
              </a:spcBef>
              <a:buAutoNum type="arabicPeriod" startAt="36"/>
              <a:tabLst>
                <a:tab pos="470534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MAKE A TEXT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APPEAR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STRIKED-OUT:</a:t>
            </a:r>
            <a:endParaRPr sz="240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striked-out by clicking 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icon from the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>
              <a:latin typeface="Calibri"/>
              <a:cs typeface="Calibri"/>
            </a:endParaRPr>
          </a:p>
          <a:p>
            <a:pPr marL="76200" marR="2794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Ctrl-Alt-S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make a </a:t>
            </a:r>
            <a:r>
              <a:rPr sz="1600" dirty="0">
                <a:latin typeface="Calibri"/>
                <a:cs typeface="Calibri"/>
              </a:rPr>
              <a:t>text  </a:t>
            </a:r>
            <a:r>
              <a:rPr sz="1600" spc="-5" dirty="0">
                <a:latin typeface="Calibri"/>
                <a:cs typeface="Calibri"/>
              </a:rPr>
              <a:t>appear striked-out.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 will be 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 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435355"/>
            <a:ext cx="57975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text is displayed inside a status bar </a:t>
            </a:r>
            <a:r>
              <a:rPr sz="1600" b="1" spc="-5" dirty="0">
                <a:latin typeface="Calibri"/>
                <a:cs typeface="Calibri"/>
              </a:rPr>
              <a:t>“Make a text appear</a:t>
            </a:r>
            <a:r>
              <a:rPr sz="1600" b="1" spc="10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striked-out”.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2433" y="704595"/>
            <a:ext cx="64897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37. </a:t>
            </a:r>
            <a:r>
              <a:rPr sz="2400" dirty="0"/>
              <a:t>MAKE A TEXT</a:t>
            </a:r>
            <a:r>
              <a:rPr sz="2400" spc="-50" dirty="0"/>
              <a:t> </a:t>
            </a:r>
            <a:r>
              <a:rPr sz="2400" spc="-5" dirty="0"/>
              <a:t>SUPERSCRIPTED: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4500" y="1050696"/>
            <a:ext cx="6791325" cy="821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superscripted by clicking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5" dirty="0">
                <a:latin typeface="Calibri"/>
                <a:cs typeface="Calibri"/>
              </a:rPr>
              <a:t>the icon from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toolbar or from the menu 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Ctrl-PgUp </a:t>
            </a:r>
            <a:r>
              <a:rPr sz="1600" spc="-5" dirty="0">
                <a:latin typeface="Calibri"/>
                <a:cs typeface="Calibri"/>
              </a:rPr>
              <a:t>shortcut key to make a  text appear superscripted.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or by triggering 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  superscripted”.</a:t>
            </a:r>
            <a:endParaRPr sz="1600" dirty="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5"/>
              </a:spcBef>
              <a:buAutoNum type="arabicPeriod" startAt="38"/>
              <a:tabLst>
                <a:tab pos="470534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MAKE A TEXT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SUBSCRIPTED: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subscripted by clicking 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icon from the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 dirty="0">
              <a:latin typeface="Calibri"/>
              <a:cs typeface="Calibri"/>
            </a:endParaRPr>
          </a:p>
          <a:p>
            <a:pPr marL="76200" marR="272415">
              <a:lnSpc>
                <a:spcPct val="1525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Ctrl-PgDn </a:t>
            </a:r>
            <a:r>
              <a:rPr sz="1600" spc="-5" dirty="0">
                <a:latin typeface="Calibri"/>
                <a:cs typeface="Calibri"/>
              </a:rPr>
              <a:t>shortcut key to make a text  appear subscripted.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 </a:t>
            </a:r>
            <a:r>
              <a:rPr sz="1600" spc="-5" dirty="0">
                <a:latin typeface="Calibri"/>
                <a:cs typeface="Calibri"/>
              </a:rPr>
              <a:t>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is </a:t>
            </a:r>
            <a:r>
              <a:rPr sz="1600" spc="-5" dirty="0">
                <a:latin typeface="Calibri"/>
                <a:cs typeface="Calibri"/>
              </a:rPr>
              <a:t>triggered by clicking or by triggering 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  subscripted”.</a:t>
            </a:r>
            <a:endParaRPr sz="1600" dirty="0">
              <a:latin typeface="Calibri"/>
              <a:cs typeface="Calibri"/>
            </a:endParaRPr>
          </a:p>
          <a:p>
            <a:pPr marL="471170" indent="-459105">
              <a:lnSpc>
                <a:spcPct val="100000"/>
              </a:lnSpc>
              <a:spcBef>
                <a:spcPts val="965"/>
              </a:spcBef>
              <a:buAutoNum type="arabicPeriod" startAt="39"/>
              <a:tabLst>
                <a:tab pos="471805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ALIGN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alibri"/>
                <a:cs typeface="Calibri"/>
              </a:rPr>
              <a:t>We can make align a text to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left,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the right, to the center or align justify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by</a:t>
            </a:r>
            <a:endParaRPr sz="1600" dirty="0">
              <a:latin typeface="Calibri"/>
              <a:cs typeface="Calibri"/>
            </a:endParaRPr>
          </a:p>
          <a:p>
            <a:pPr marL="76200" marR="4635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clicking on the icons from the toolbar or from the </a:t>
            </a:r>
            <a:r>
              <a:rPr sz="160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the  </a:t>
            </a:r>
            <a:r>
              <a:rPr sz="1600" b="1" spc="-5" dirty="0">
                <a:latin typeface="Calibri"/>
                <a:cs typeface="Calibri"/>
              </a:rPr>
              <a:t>Ctrl-L </a:t>
            </a:r>
            <a:r>
              <a:rPr sz="1600" spc="-5" dirty="0">
                <a:latin typeface="Calibri"/>
                <a:cs typeface="Calibri"/>
              </a:rPr>
              <a:t>shortcut key for left aligning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text, </a:t>
            </a:r>
            <a:r>
              <a:rPr sz="1600" b="1" spc="-5" dirty="0">
                <a:latin typeface="Calibri"/>
                <a:cs typeface="Calibri"/>
              </a:rPr>
              <a:t>Ctrl-R </a:t>
            </a:r>
            <a:r>
              <a:rPr sz="1600" spc="-5" dirty="0">
                <a:latin typeface="Calibri"/>
                <a:cs typeface="Calibri"/>
              </a:rPr>
              <a:t>shortcut key for right aligning  the text, </a:t>
            </a:r>
            <a:r>
              <a:rPr sz="1600" b="1" spc="-5" dirty="0">
                <a:latin typeface="Calibri"/>
                <a:cs typeface="Calibri"/>
              </a:rPr>
              <a:t>Ctrl-E </a:t>
            </a:r>
            <a:r>
              <a:rPr sz="1600" spc="-5" dirty="0">
                <a:latin typeface="Calibri"/>
                <a:cs typeface="Calibri"/>
              </a:rPr>
              <a:t>shortcut key for center aligning the text, </a:t>
            </a:r>
            <a:r>
              <a:rPr sz="1600" b="1" spc="-5" dirty="0">
                <a:latin typeface="Calibri"/>
                <a:cs typeface="Calibri"/>
              </a:rPr>
              <a:t>Ctrl-J shortcut key </a:t>
            </a:r>
            <a:r>
              <a:rPr sz="1600" spc="-5" dirty="0">
                <a:latin typeface="Calibri"/>
                <a:cs typeface="Calibri"/>
              </a:rPr>
              <a:t>for  justify the text aligning.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 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or by triggering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306729"/>
            <a:ext cx="6792595" cy="8956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160020">
              <a:lnSpc>
                <a:spcPct val="1525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</a:t>
            </a:r>
            <a:r>
              <a:rPr sz="1600" spc="5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texts are displayed </a:t>
            </a:r>
            <a:r>
              <a:rPr sz="1600" dirty="0">
                <a:latin typeface="Calibri"/>
                <a:cs typeface="Calibri"/>
              </a:rPr>
              <a:t>inside </a:t>
            </a:r>
            <a:r>
              <a:rPr sz="1600" spc="-5" dirty="0">
                <a:latin typeface="Calibri"/>
                <a:cs typeface="Calibri"/>
              </a:rPr>
              <a:t>a status bar like </a:t>
            </a:r>
            <a:r>
              <a:rPr sz="1600" b="1" spc="-5" dirty="0">
                <a:latin typeface="Calibri"/>
                <a:cs typeface="Calibri"/>
              </a:rPr>
              <a:t>“Align a text to </a:t>
            </a:r>
            <a:r>
              <a:rPr sz="1600" b="1" dirty="0">
                <a:latin typeface="Calibri"/>
                <a:cs typeface="Calibri"/>
              </a:rPr>
              <a:t>the </a:t>
            </a:r>
            <a:r>
              <a:rPr sz="1600" b="1" spc="-5" dirty="0">
                <a:latin typeface="Calibri"/>
                <a:cs typeface="Calibri"/>
              </a:rPr>
              <a:t>left”  </a:t>
            </a:r>
            <a:r>
              <a:rPr sz="1600" spc="-5" dirty="0">
                <a:latin typeface="Calibri"/>
                <a:cs typeface="Calibri"/>
              </a:rPr>
              <a:t>for left aligning </a:t>
            </a:r>
            <a:r>
              <a:rPr sz="1600" b="1" spc="-5" dirty="0">
                <a:latin typeface="Calibri"/>
                <a:cs typeface="Calibri"/>
              </a:rPr>
              <a:t>“Align a text to the right” </a:t>
            </a:r>
            <a:r>
              <a:rPr sz="160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right aligning, </a:t>
            </a:r>
            <a:r>
              <a:rPr sz="1600" b="1" spc="-5" dirty="0">
                <a:latin typeface="Calibri"/>
                <a:cs typeface="Calibri"/>
              </a:rPr>
              <a:t>“Align a text </a:t>
            </a:r>
            <a:r>
              <a:rPr sz="1600" b="1" dirty="0">
                <a:latin typeface="Calibri"/>
                <a:cs typeface="Calibri"/>
              </a:rPr>
              <a:t>to </a:t>
            </a:r>
            <a:r>
              <a:rPr sz="1600" b="1" spc="-10" dirty="0">
                <a:latin typeface="Calibri"/>
                <a:cs typeface="Calibri"/>
              </a:rPr>
              <a:t>the  center” </a:t>
            </a:r>
            <a:r>
              <a:rPr sz="160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center aligning and </a:t>
            </a:r>
            <a:r>
              <a:rPr sz="1600" b="1" spc="-5" dirty="0">
                <a:latin typeface="Calibri"/>
                <a:cs typeface="Calibri"/>
              </a:rPr>
              <a:t>“Align a </a:t>
            </a:r>
            <a:r>
              <a:rPr sz="1600" b="1" dirty="0">
                <a:latin typeface="Calibri"/>
                <a:cs typeface="Calibri"/>
              </a:rPr>
              <a:t>text </a:t>
            </a:r>
            <a:r>
              <a:rPr sz="1600" b="1" spc="-5" dirty="0">
                <a:latin typeface="Calibri"/>
                <a:cs typeface="Calibri"/>
              </a:rPr>
              <a:t>justified” </a:t>
            </a:r>
            <a:r>
              <a:rPr sz="1600" spc="-5" dirty="0">
                <a:latin typeface="Calibri"/>
                <a:cs typeface="Calibri"/>
              </a:rPr>
              <a:t>for justify aligning a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text</a:t>
            </a:r>
            <a:r>
              <a:rPr sz="1600" b="1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471170" indent="-459105">
              <a:lnSpc>
                <a:spcPct val="100000"/>
              </a:lnSpc>
              <a:spcBef>
                <a:spcPts val="975"/>
              </a:spcBef>
              <a:buAutoNum type="arabicPeriod" startAt="40"/>
              <a:tabLst>
                <a:tab pos="471805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INDENT SELECTED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LINES OF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TEXTS:</a:t>
            </a:r>
            <a:endParaRPr sz="2400">
              <a:latin typeface="Calibri"/>
              <a:cs typeface="Calibri"/>
            </a:endParaRPr>
          </a:p>
          <a:p>
            <a:pPr marL="58419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make </a:t>
            </a:r>
            <a:r>
              <a:rPr sz="1600" spc="-10" dirty="0">
                <a:latin typeface="Calibri"/>
                <a:cs typeface="Calibri"/>
              </a:rPr>
              <a:t>our selected </a:t>
            </a:r>
            <a:r>
              <a:rPr sz="1600" spc="-5" dirty="0">
                <a:latin typeface="Calibri"/>
                <a:cs typeface="Calibri"/>
              </a:rPr>
              <a:t>text indented in a document by clicking on the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indent</a:t>
            </a:r>
            <a:endParaRPr sz="1600">
              <a:latin typeface="Calibri"/>
              <a:cs typeface="Calibri"/>
            </a:endParaRPr>
          </a:p>
          <a:p>
            <a:pPr marL="12700" marR="54610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icon available in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bar for in the menu 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use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b="1" spc="-5" dirty="0">
                <a:latin typeface="Calibri"/>
                <a:cs typeface="Calibri"/>
              </a:rPr>
              <a:t>Ctrl-Tab </a:t>
            </a:r>
            <a:r>
              <a:rPr sz="1600" spc="5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make a selected text indented. If </a:t>
            </a:r>
            <a:r>
              <a:rPr sz="1600" spc="-10" dirty="0">
                <a:latin typeface="Calibri"/>
                <a:cs typeface="Calibri"/>
              </a:rPr>
              <a:t>we have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selection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52600"/>
              </a:lnSpc>
              <a:spcBef>
                <a:spcPts val="5"/>
              </a:spcBef>
            </a:pPr>
            <a:r>
              <a:rPr sz="1600" spc="-5" dirty="0">
                <a:latin typeface="Calibri"/>
                <a:cs typeface="Calibri"/>
              </a:rPr>
              <a:t>enabled then it will count </a:t>
            </a:r>
            <a:r>
              <a:rPr sz="1600" spc="-10" dirty="0">
                <a:latin typeface="Calibri"/>
                <a:cs typeface="Calibri"/>
              </a:rPr>
              <a:t>how </a:t>
            </a:r>
            <a:r>
              <a:rPr sz="1600" spc="-5" dirty="0">
                <a:latin typeface="Calibri"/>
                <a:cs typeface="Calibri"/>
              </a:rPr>
              <a:t>many lines we have selected and then according to  these lines it will place a tab on start of each line.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10" dirty="0">
                <a:latin typeface="Calibri"/>
                <a:cs typeface="Calibri"/>
              </a:rPr>
              <a:t>clicking  </a:t>
            </a:r>
            <a:r>
              <a:rPr sz="1600" spc="-5" dirty="0">
                <a:latin typeface="Calibri"/>
                <a:cs typeface="Calibri"/>
              </a:rPr>
              <a:t>or by triggering the shortcut. </a:t>
            </a:r>
            <a:r>
              <a:rPr sz="1600" spc="-10" dirty="0">
                <a:latin typeface="Calibri"/>
                <a:cs typeface="Calibri"/>
              </a:rPr>
              <a:t>When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 indented”.</a:t>
            </a:r>
            <a:endParaRPr sz="1600">
              <a:latin typeface="Calibri"/>
              <a:cs typeface="Calibri"/>
            </a:endParaRPr>
          </a:p>
          <a:p>
            <a:pPr marL="469900" indent="-457834">
              <a:lnSpc>
                <a:spcPct val="100000"/>
              </a:lnSpc>
              <a:spcBef>
                <a:spcPts val="965"/>
              </a:spcBef>
              <a:buAutoNum type="arabicPeriod" startAt="41"/>
              <a:tabLst>
                <a:tab pos="470534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DEDENT SELECTED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LINES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 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TEXT: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make our </a:t>
            </a:r>
            <a:r>
              <a:rPr sz="1600" spc="-10" dirty="0">
                <a:latin typeface="Calibri"/>
                <a:cs typeface="Calibri"/>
              </a:rPr>
              <a:t>selected </a:t>
            </a:r>
            <a:r>
              <a:rPr sz="1600" spc="-5" dirty="0">
                <a:latin typeface="Calibri"/>
                <a:cs typeface="Calibri"/>
              </a:rPr>
              <a:t>text dedented in a document by clicking on the</a:t>
            </a:r>
            <a:r>
              <a:rPr sz="1600" spc="1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dedent</a:t>
            </a:r>
            <a:endParaRPr sz="1600">
              <a:latin typeface="Calibri"/>
              <a:cs typeface="Calibri"/>
            </a:endParaRPr>
          </a:p>
          <a:p>
            <a:pPr marL="12700" marR="3746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icon available in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bar for in the menu 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use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b="1" spc="-5" dirty="0">
                <a:latin typeface="Calibri"/>
                <a:cs typeface="Calibri"/>
              </a:rPr>
              <a:t>Ctrl-Shift-Tab </a:t>
            </a:r>
            <a:r>
              <a:rPr sz="1600" spc="-5" dirty="0">
                <a:latin typeface="Calibri"/>
                <a:cs typeface="Calibri"/>
              </a:rPr>
              <a:t>to make a </a:t>
            </a:r>
            <a:r>
              <a:rPr sz="1600" dirty="0">
                <a:latin typeface="Calibri"/>
                <a:cs typeface="Calibri"/>
              </a:rPr>
              <a:t>selected </a:t>
            </a:r>
            <a:r>
              <a:rPr sz="1600" spc="-5" dirty="0">
                <a:latin typeface="Calibri"/>
                <a:cs typeface="Calibri"/>
              </a:rPr>
              <a:t>text dedented. If we have the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selection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52500"/>
              </a:lnSpc>
              <a:spcBef>
                <a:spcPts val="15"/>
              </a:spcBef>
            </a:pPr>
            <a:r>
              <a:rPr sz="1600" spc="-5" dirty="0">
                <a:latin typeface="Calibri"/>
                <a:cs typeface="Calibri"/>
              </a:rPr>
              <a:t>enabled then it will count </a:t>
            </a:r>
            <a:r>
              <a:rPr sz="1600" spc="-10" dirty="0">
                <a:latin typeface="Calibri"/>
                <a:cs typeface="Calibri"/>
              </a:rPr>
              <a:t>how </a:t>
            </a:r>
            <a:r>
              <a:rPr sz="1600" spc="-5" dirty="0">
                <a:latin typeface="Calibri"/>
                <a:cs typeface="Calibri"/>
              </a:rPr>
              <a:t>many lines we have selected and then according to  these lines it will remove a tab on </a:t>
            </a:r>
            <a:r>
              <a:rPr sz="1600" dirty="0">
                <a:latin typeface="Calibri"/>
                <a:cs typeface="Calibri"/>
              </a:rPr>
              <a:t>start </a:t>
            </a:r>
            <a:r>
              <a:rPr sz="1600" spc="-5" dirty="0">
                <a:latin typeface="Calibri"/>
                <a:cs typeface="Calibri"/>
              </a:rPr>
              <a:t>of each line. The related Icon is also </a:t>
            </a:r>
            <a:r>
              <a:rPr sz="1600" spc="-10" dirty="0">
                <a:latin typeface="Calibri"/>
                <a:cs typeface="Calibri"/>
              </a:rPr>
              <a:t>used 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</a:t>
            </a:r>
            <a:r>
              <a:rPr sz="1600" dirty="0">
                <a:latin typeface="Calibri"/>
                <a:cs typeface="Calibri"/>
              </a:rPr>
              <a:t>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we get a 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 </a:t>
            </a:r>
            <a:r>
              <a:rPr sz="1600" b="1" spc="-5" dirty="0">
                <a:latin typeface="Calibri"/>
                <a:cs typeface="Calibri"/>
              </a:rPr>
              <a:t>a text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dedented”.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" y="668540"/>
            <a:ext cx="66421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/>
              <a:t>42. </a:t>
            </a:r>
            <a:r>
              <a:rPr sz="2400" dirty="0"/>
              <a:t>DRAG </a:t>
            </a:r>
            <a:r>
              <a:rPr sz="2400" dirty="0" smtClean="0"/>
              <a:t>AND </a:t>
            </a:r>
            <a:r>
              <a:rPr sz="2400" spc="-5" dirty="0"/>
              <a:t>DROP </a:t>
            </a:r>
            <a:r>
              <a:rPr sz="2400" dirty="0"/>
              <a:t>UI</a:t>
            </a:r>
            <a:r>
              <a:rPr sz="2400" spc="-85" dirty="0"/>
              <a:t> </a:t>
            </a:r>
            <a:r>
              <a:rPr sz="2400" dirty="0"/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1050696"/>
            <a:ext cx="6713220" cy="5235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Special </a:t>
            </a:r>
            <a:r>
              <a:rPr sz="1600" spc="-5" dirty="0">
                <a:latin typeface="Calibri"/>
                <a:cs typeface="Calibri"/>
              </a:rPr>
              <a:t>functionality that is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available in most of the word processing or text  processing software is the </a:t>
            </a:r>
            <a:r>
              <a:rPr sz="1600" spc="-10" dirty="0">
                <a:latin typeface="Calibri"/>
                <a:cs typeface="Calibri"/>
              </a:rPr>
              <a:t>drag </a:t>
            </a:r>
            <a:r>
              <a:rPr sz="1600" spc="-5" dirty="0">
                <a:latin typeface="Calibri"/>
                <a:cs typeface="Calibri"/>
              </a:rPr>
              <a:t>and drop UI elements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make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spc="-10" dirty="0">
                <a:latin typeface="Calibri"/>
                <a:cs typeface="Calibri"/>
              </a:rPr>
              <a:t>these  drag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drop </a:t>
            </a:r>
            <a:r>
              <a:rPr sz="1600" spc="-5" dirty="0">
                <a:latin typeface="Calibri"/>
                <a:cs typeface="Calibri"/>
              </a:rPr>
              <a:t>UI elements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drop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</a:t>
            </a:r>
            <a:r>
              <a:rPr sz="1600" dirty="0">
                <a:latin typeface="Calibri"/>
                <a:cs typeface="Calibri"/>
              </a:rPr>
              <a:t>bar </a:t>
            </a:r>
            <a:r>
              <a:rPr sz="1600" spc="-5" dirty="0">
                <a:latin typeface="Calibri"/>
                <a:cs typeface="Calibri"/>
              </a:rPr>
              <a:t>to whatever position we want  it to be </a:t>
            </a:r>
            <a:r>
              <a:rPr sz="1600" spc="-10" dirty="0">
                <a:latin typeface="Calibri"/>
                <a:cs typeface="Calibri"/>
              </a:rPr>
              <a:t>placed </a:t>
            </a:r>
            <a:r>
              <a:rPr sz="1600" spc="-5" dirty="0">
                <a:latin typeface="Calibri"/>
                <a:cs typeface="Calibri"/>
              </a:rPr>
              <a:t>and we </a:t>
            </a:r>
            <a:r>
              <a:rPr sz="160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even place the the format bar, menu bar or toolbar  outside of our software anywhere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want and that is the power of </a:t>
            </a:r>
            <a:r>
              <a:rPr sz="1600" dirty="0">
                <a:latin typeface="Calibri"/>
                <a:cs typeface="Calibri"/>
              </a:rPr>
              <a:t>drag </a:t>
            </a:r>
            <a:r>
              <a:rPr sz="1600" spc="-5" dirty="0">
                <a:latin typeface="Calibri"/>
                <a:cs typeface="Calibri"/>
              </a:rPr>
              <a:t>and  </a:t>
            </a:r>
            <a:r>
              <a:rPr sz="1600" spc="-10" dirty="0">
                <a:latin typeface="Calibri"/>
                <a:cs typeface="Calibri"/>
              </a:rPr>
              <a:t>drop </a:t>
            </a:r>
            <a:r>
              <a:rPr sz="1600" spc="-5" dirty="0">
                <a:latin typeface="Calibri"/>
                <a:cs typeface="Calibri"/>
              </a:rPr>
              <a:t>UI elements and </a:t>
            </a: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icons are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showing properly </a:t>
            </a:r>
            <a:r>
              <a:rPr sz="1600" spc="-10" dirty="0">
                <a:latin typeface="Calibri"/>
                <a:cs typeface="Calibri"/>
              </a:rPr>
              <a:t>due </a:t>
            </a:r>
            <a:r>
              <a:rPr sz="1600" spc="-5" dirty="0">
                <a:latin typeface="Calibri"/>
                <a:cs typeface="Calibri"/>
              </a:rPr>
              <a:t>to space  limitations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an arrow that we can </a:t>
            </a:r>
            <a:r>
              <a:rPr sz="1600" dirty="0">
                <a:latin typeface="Calibri"/>
                <a:cs typeface="Calibri"/>
              </a:rPr>
              <a:t>click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rest of the  icons. A highlighter will appear whenever we want to drop the UI </a:t>
            </a:r>
            <a:r>
              <a:rPr sz="1600" dirty="0">
                <a:latin typeface="Calibri"/>
                <a:cs typeface="Calibri"/>
              </a:rPr>
              <a:t>element </a:t>
            </a:r>
            <a:r>
              <a:rPr sz="1600" spc="-5" dirty="0">
                <a:latin typeface="Calibri"/>
                <a:cs typeface="Calibri"/>
              </a:rPr>
              <a:t>inside 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software </a:t>
            </a:r>
            <a:r>
              <a:rPr sz="1600" dirty="0">
                <a:latin typeface="Calibri"/>
                <a:cs typeface="Calibri"/>
              </a:rPr>
              <a:t>these </a:t>
            </a:r>
            <a:r>
              <a:rPr sz="1600" spc="-10" dirty="0">
                <a:latin typeface="Calibri"/>
                <a:cs typeface="Calibri"/>
              </a:rPr>
              <a:t>kind </a:t>
            </a:r>
            <a:r>
              <a:rPr sz="1600" spc="-5" dirty="0">
                <a:latin typeface="Calibri"/>
                <a:cs typeface="Calibri"/>
              </a:rPr>
              <a:t>of functionalities are normally available in professional-  grade softwares like Photoshop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Adobe Illustrator </a:t>
            </a:r>
            <a:r>
              <a:rPr sz="1600" spc="-10" dirty="0">
                <a:latin typeface="Calibri"/>
                <a:cs typeface="Calibri"/>
              </a:rPr>
              <a:t>where </a:t>
            </a:r>
            <a:r>
              <a:rPr sz="1600" spc="-5" dirty="0">
                <a:latin typeface="Calibri"/>
                <a:cs typeface="Calibri"/>
              </a:rPr>
              <a:t>we are given full </a:t>
            </a:r>
            <a:r>
              <a:rPr sz="1600" spc="-10" dirty="0">
                <a:latin typeface="Calibri"/>
                <a:cs typeface="Calibri"/>
              </a:rPr>
              <a:t>use  </a:t>
            </a:r>
            <a:r>
              <a:rPr sz="1600" spc="-5" dirty="0">
                <a:latin typeface="Calibri"/>
                <a:cs typeface="Calibri"/>
              </a:rPr>
              <a:t>case on how well we can customize the software and </a:t>
            </a:r>
            <a:r>
              <a:rPr sz="1600" spc="-10" dirty="0">
                <a:latin typeface="Calibri"/>
                <a:cs typeface="Calibri"/>
              </a:rPr>
              <a:t>now </a:t>
            </a:r>
            <a:r>
              <a:rPr sz="1600" spc="-5" dirty="0">
                <a:latin typeface="Calibri"/>
                <a:cs typeface="Calibri"/>
              </a:rPr>
              <a:t>this functionality is  available in Notepedia word processor.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</a:t>
            </a:r>
            <a:r>
              <a:rPr sz="1600" dirty="0">
                <a:latin typeface="Calibri"/>
                <a:cs typeface="Calibri"/>
              </a:rPr>
              <a:t>Icon 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triggering 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293776"/>
            <a:ext cx="6996429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800" spc="-5" dirty="0" smtClean="0"/>
              <a:t>IMPLEMENTATION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508508" y="1050696"/>
            <a:ext cx="6080125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implemented these features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software and the working and  implementation of these </a:t>
            </a:r>
            <a:r>
              <a:rPr sz="1600" spc="-10" dirty="0">
                <a:latin typeface="Calibri"/>
                <a:cs typeface="Calibri"/>
              </a:rPr>
              <a:t>features </a:t>
            </a:r>
            <a:r>
              <a:rPr sz="1600" spc="-5" dirty="0">
                <a:latin typeface="Calibri"/>
                <a:cs typeface="Calibri"/>
              </a:rPr>
              <a:t>are described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below: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1946275"/>
            <a:ext cx="6856095" cy="7450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99" y="228600"/>
            <a:ext cx="6784213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1. </a:t>
            </a:r>
            <a:r>
              <a:rPr dirty="0"/>
              <a:t>NEW</a:t>
            </a:r>
            <a:r>
              <a:rPr spc="-70" dirty="0"/>
              <a:t> </a:t>
            </a:r>
            <a:r>
              <a:rPr spc="-5" dirty="0"/>
              <a:t>FILE: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678332"/>
            <a:ext cx="6720205" cy="2630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multiple instances of our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5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on the </a:t>
            </a:r>
            <a:r>
              <a:rPr sz="1600" dirty="0">
                <a:latin typeface="Calibri"/>
                <a:cs typeface="Calibri"/>
              </a:rPr>
              <a:t>new icon  </a:t>
            </a:r>
            <a:r>
              <a:rPr sz="1600" spc="-5" dirty="0">
                <a:latin typeface="Calibri"/>
                <a:cs typeface="Calibri"/>
              </a:rPr>
              <a:t>from the 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dirty="0">
                <a:latin typeface="Calibri"/>
                <a:cs typeface="Calibri"/>
              </a:rPr>
              <a:t>bar. </a:t>
            </a:r>
            <a:r>
              <a:rPr sz="1600" spc="-5" dirty="0">
                <a:latin typeface="Calibri"/>
                <a:cs typeface="Calibri"/>
              </a:rPr>
              <a:t>We can also use </a:t>
            </a:r>
            <a:r>
              <a:rPr sz="1600" b="1" spc="-5" dirty="0">
                <a:latin typeface="Calibri"/>
                <a:cs typeface="Calibri"/>
              </a:rPr>
              <a:t>Ctrl-N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 create an instance of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already running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work on multiple files at  the </a:t>
            </a:r>
            <a:r>
              <a:rPr sz="1600" spc="-10" dirty="0">
                <a:latin typeface="Calibri"/>
                <a:cs typeface="Calibri"/>
              </a:rPr>
              <a:t>same </a:t>
            </a:r>
            <a:r>
              <a:rPr sz="1600" spc="-5" dirty="0">
                <a:latin typeface="Calibri"/>
                <a:cs typeface="Calibri"/>
              </a:rPr>
              <a:t>time.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triggered by 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triggering the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>
              <a:latin typeface="Calibri"/>
              <a:cs typeface="Calibri"/>
            </a:endParaRPr>
          </a:p>
          <a:p>
            <a:pPr marL="12700" marR="104139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 a  text is displayed inside a status bar </a:t>
            </a:r>
            <a:r>
              <a:rPr sz="1600" b="1" spc="-5" dirty="0">
                <a:latin typeface="Calibri"/>
                <a:cs typeface="Calibri"/>
              </a:rPr>
              <a:t>“Create a </a:t>
            </a:r>
            <a:r>
              <a:rPr sz="1600" b="1" spc="-10" dirty="0">
                <a:latin typeface="Calibri"/>
                <a:cs typeface="Calibri"/>
              </a:rPr>
              <a:t>new </a:t>
            </a:r>
            <a:r>
              <a:rPr sz="1600" b="1" spc="-5" dirty="0">
                <a:latin typeface="Calibri"/>
                <a:cs typeface="Calibri"/>
              </a:rPr>
              <a:t>document from</a:t>
            </a:r>
            <a:r>
              <a:rPr sz="1600" b="1" spc="114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Scratch”.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3432175"/>
            <a:ext cx="6856095" cy="598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4800" y="2438400"/>
            <a:ext cx="6738568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2. OPEN</a:t>
            </a:r>
            <a:r>
              <a:rPr spc="-85" dirty="0"/>
              <a:t> </a:t>
            </a:r>
            <a:r>
              <a:rPr dirty="0"/>
              <a:t>FILE: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idx="1"/>
          </p:nvPr>
        </p:nvSpPr>
        <p:spPr>
          <a:xfrm>
            <a:off x="557144" y="838200"/>
            <a:ext cx="6600524" cy="5419533"/>
          </a:xfrm>
          <a:prstGeom prst="rect">
            <a:avLst/>
          </a:prstGeom>
        </p:spPr>
        <p:txBody>
          <a:bodyPr vert="horz" wrap="square" lIns="0" tIns="235331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pc="-5" dirty="0"/>
              <a:t>We can </a:t>
            </a:r>
            <a:r>
              <a:rPr spc="-10" dirty="0"/>
              <a:t>open </a:t>
            </a:r>
            <a:r>
              <a:rPr spc="-5" dirty="0"/>
              <a:t>multiple instances of new already </a:t>
            </a:r>
            <a:r>
              <a:rPr spc="-10" dirty="0"/>
              <a:t>saved </a:t>
            </a:r>
            <a:r>
              <a:rPr spc="-5" dirty="0"/>
              <a:t>documents by clicking </a:t>
            </a:r>
            <a:r>
              <a:rPr spc="-10" dirty="0"/>
              <a:t>on  </a:t>
            </a:r>
            <a:r>
              <a:rPr spc="-5" dirty="0"/>
              <a:t>the </a:t>
            </a:r>
            <a:r>
              <a:rPr spc="-10" dirty="0"/>
              <a:t>open </a:t>
            </a:r>
            <a:r>
              <a:rPr dirty="0"/>
              <a:t>icon </a:t>
            </a:r>
            <a:r>
              <a:rPr spc="-5" dirty="0"/>
              <a:t>from the toolbar or from the </a:t>
            </a:r>
            <a:r>
              <a:rPr spc="-10" dirty="0"/>
              <a:t>menu </a:t>
            </a:r>
            <a:r>
              <a:rPr spc="-5" dirty="0"/>
              <a:t>bar. We can also </a:t>
            </a:r>
            <a:r>
              <a:rPr spc="-10" dirty="0"/>
              <a:t>use </a:t>
            </a:r>
            <a:r>
              <a:rPr b="1" spc="-5" dirty="0">
                <a:latin typeface="Calibri"/>
                <a:cs typeface="Calibri"/>
              </a:rPr>
              <a:t>Ctrl-O  </a:t>
            </a:r>
            <a:r>
              <a:rPr spc="-10" dirty="0"/>
              <a:t>shortcut key </a:t>
            </a:r>
            <a:r>
              <a:rPr spc="-5" dirty="0"/>
              <a:t>to open an already </a:t>
            </a:r>
            <a:r>
              <a:rPr spc="-10" dirty="0"/>
              <a:t>save </a:t>
            </a:r>
            <a:r>
              <a:rPr spc="-5" dirty="0"/>
              <a:t>document work </a:t>
            </a:r>
            <a:r>
              <a:rPr dirty="0"/>
              <a:t>on </a:t>
            </a:r>
            <a:r>
              <a:rPr spc="-5" dirty="0"/>
              <a:t>multiple files at </a:t>
            </a:r>
            <a:r>
              <a:rPr spc="-10" dirty="0"/>
              <a:t>the  same </a:t>
            </a:r>
            <a:r>
              <a:rPr spc="-5" dirty="0"/>
              <a:t>time. </a:t>
            </a:r>
            <a:r>
              <a:rPr spc="-10" dirty="0"/>
              <a:t>The </a:t>
            </a:r>
            <a:r>
              <a:rPr spc="-5" dirty="0"/>
              <a:t>related Icon </a:t>
            </a:r>
            <a:r>
              <a:rPr dirty="0"/>
              <a:t>is </a:t>
            </a:r>
            <a:r>
              <a:rPr spc="-5" dirty="0"/>
              <a:t>also used to indicate a user of what action will </a:t>
            </a:r>
            <a:r>
              <a:rPr spc="-10" dirty="0"/>
              <a:t>be  performed </a:t>
            </a:r>
            <a:r>
              <a:rPr spc="-5" dirty="0"/>
              <a:t>when </a:t>
            </a:r>
            <a:r>
              <a:rPr dirty="0"/>
              <a:t>icon </a:t>
            </a:r>
            <a:r>
              <a:rPr spc="-5" dirty="0"/>
              <a:t>is triggered by clicking or </a:t>
            </a:r>
            <a:r>
              <a:rPr dirty="0"/>
              <a:t>by </a:t>
            </a:r>
            <a:r>
              <a:rPr spc="-5" dirty="0"/>
              <a:t>triggering the shortcut. </a:t>
            </a:r>
            <a:r>
              <a:rPr spc="-10" dirty="0"/>
              <a:t>When  hovered </a:t>
            </a:r>
            <a:r>
              <a:rPr dirty="0"/>
              <a:t>over </a:t>
            </a:r>
            <a:r>
              <a:rPr spc="-5" dirty="0"/>
              <a:t>the mouse we get a glimpse of what the icon is about and a text is  displayed inside a status bar </a:t>
            </a:r>
            <a:r>
              <a:rPr b="1" spc="-5" dirty="0">
                <a:latin typeface="Calibri"/>
                <a:cs typeface="Calibri"/>
              </a:rPr>
              <a:t>“Open Existing</a:t>
            </a:r>
            <a:r>
              <a:rPr b="1" spc="5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Document”.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7200"/>
            <a:ext cx="6856095" cy="48126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1334" y="5394959"/>
            <a:ext cx="6842759" cy="4113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5808" y="1066800"/>
            <a:ext cx="6731634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3. SAVE</a:t>
            </a:r>
            <a:r>
              <a:rPr spc="-105" dirty="0"/>
              <a:t> </a:t>
            </a:r>
            <a:r>
              <a:rPr dirty="0"/>
              <a:t>FILE: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1516893"/>
            <a:ext cx="6718934" cy="374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make save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save icon from the toolbar </a:t>
            </a:r>
            <a:r>
              <a:rPr sz="1600" spc="-10" dirty="0">
                <a:latin typeface="Calibri"/>
                <a:cs typeface="Calibri"/>
              </a:rPr>
              <a:t>or 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Ctrl-S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save </a:t>
            </a:r>
            <a:r>
              <a:rPr sz="1600" spc="-5" dirty="0">
                <a:latin typeface="Calibri"/>
                <a:cs typeface="Calibri"/>
              </a:rPr>
              <a:t>our already  running document. If the file </a:t>
            </a:r>
            <a:r>
              <a:rPr sz="1600" spc="-10" dirty="0">
                <a:latin typeface="Calibri"/>
                <a:cs typeface="Calibri"/>
              </a:rPr>
              <a:t>name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given already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we  trigger the </a:t>
            </a:r>
            <a:r>
              <a:rPr sz="1600" spc="-10" dirty="0">
                <a:latin typeface="Calibri"/>
                <a:cs typeface="Calibri"/>
              </a:rPr>
              <a:t>save </a:t>
            </a:r>
            <a:r>
              <a:rPr sz="1600" spc="-5" dirty="0">
                <a:latin typeface="Calibri"/>
                <a:cs typeface="Calibri"/>
              </a:rPr>
              <a:t>icon will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getSaveFileNameDialog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tell where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document should be </a:t>
            </a:r>
            <a:r>
              <a:rPr sz="1600" spc="-10" dirty="0">
                <a:latin typeface="Calibri"/>
                <a:cs typeface="Calibri"/>
              </a:rPr>
              <a:t>saved. </a:t>
            </a:r>
            <a:r>
              <a:rPr sz="1600" spc="-5" dirty="0">
                <a:latin typeface="Calibri"/>
                <a:cs typeface="Calibri"/>
              </a:rPr>
              <a:t>It </a:t>
            </a:r>
            <a:r>
              <a:rPr sz="1600" spc="-10" dirty="0">
                <a:latin typeface="Calibri"/>
                <a:cs typeface="Calibri"/>
              </a:rPr>
              <a:t>opens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file </a:t>
            </a:r>
            <a:r>
              <a:rPr sz="1600" spc="-10" dirty="0">
                <a:latin typeface="Calibri"/>
                <a:cs typeface="Calibri"/>
              </a:rPr>
              <a:t>explorer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save </a:t>
            </a:r>
            <a:r>
              <a:rPr sz="1600" spc="-10" dirty="0">
                <a:latin typeface="Calibri"/>
                <a:cs typeface="Calibri"/>
              </a:rPr>
              <a:t>our document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if 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name </a:t>
            </a:r>
            <a:r>
              <a:rPr sz="1600" spc="-5" dirty="0">
                <a:latin typeface="Calibri"/>
                <a:cs typeface="Calibri"/>
              </a:rPr>
              <a:t>of a </a:t>
            </a:r>
            <a:r>
              <a:rPr sz="1600" dirty="0">
                <a:latin typeface="Calibri"/>
                <a:cs typeface="Calibri"/>
              </a:rPr>
              <a:t>file </a:t>
            </a:r>
            <a:r>
              <a:rPr sz="1600" spc="-5" dirty="0">
                <a:latin typeface="Calibri"/>
                <a:cs typeface="Calibri"/>
              </a:rPr>
              <a:t>is already decided then the file is just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overrited.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 inside a status bar </a:t>
            </a:r>
            <a:r>
              <a:rPr sz="1600" b="1" spc="-5" dirty="0">
                <a:latin typeface="Calibri"/>
                <a:cs typeface="Calibri"/>
              </a:rPr>
              <a:t>“Save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5388970"/>
            <a:ext cx="6856095" cy="37598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1447800"/>
            <a:ext cx="6856095" cy="6781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550417"/>
            <a:ext cx="7772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PROJECT</a:t>
            </a:r>
            <a:r>
              <a:rPr sz="4800" spc="-90" dirty="0"/>
              <a:t> </a:t>
            </a:r>
            <a:r>
              <a:rPr sz="4800" spc="-5" dirty="0"/>
              <a:t>PROFILE:</a:t>
            </a:r>
            <a:endParaRPr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653285"/>
            <a:ext cx="19411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PROJECT</a:t>
            </a:r>
            <a:r>
              <a:rPr sz="2400" b="1" u="heavy" spc="-6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TITLE: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37108" y="2403093"/>
            <a:ext cx="26244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Wingdings"/>
              <a:buChar char="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Notepedia | Word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Processor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3112134"/>
            <a:ext cx="5253355" cy="6144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HARDWARE AND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SOFTWARE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USED:</a:t>
            </a:r>
            <a:endParaRPr sz="24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6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SOFTWARE</a:t>
            </a:r>
            <a:r>
              <a:rPr sz="20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REQUIREMENTS:</a:t>
            </a:r>
            <a:endParaRPr sz="20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45"/>
              </a:spcBef>
              <a:buFont typeface="Wingdings"/>
              <a:buChar char=""/>
              <a:tabLst>
                <a:tab pos="534670" algn="l"/>
              </a:tabLst>
            </a:pPr>
            <a:r>
              <a:rPr sz="1600" spc="-5" dirty="0">
                <a:latin typeface="Calibri"/>
                <a:cs typeface="Calibri"/>
              </a:rPr>
              <a:t>Operating system: Linux </a:t>
            </a:r>
            <a:r>
              <a:rPr sz="1600" spc="-10" dirty="0">
                <a:latin typeface="Calibri"/>
                <a:cs typeface="Calibri"/>
              </a:rPr>
              <a:t>(Debian </a:t>
            </a:r>
            <a:r>
              <a:rPr sz="1600" spc="-5" dirty="0">
                <a:latin typeface="Calibri"/>
                <a:cs typeface="Calibri"/>
              </a:rPr>
              <a:t>based), Windows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7,8,10</a:t>
            </a:r>
            <a:endParaRPr sz="16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534670" algn="l"/>
              </a:tabLst>
            </a:pPr>
            <a:r>
              <a:rPr sz="1600" spc="-5" dirty="0">
                <a:latin typeface="Calibri"/>
                <a:cs typeface="Calibri"/>
              </a:rPr>
              <a:t>Front-end: Python,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PyQt5</a:t>
            </a:r>
            <a:endParaRPr sz="16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05"/>
              </a:spcBef>
              <a:buFont typeface="Wingdings"/>
              <a:buChar char=""/>
              <a:tabLst>
                <a:tab pos="534670" algn="l"/>
              </a:tabLst>
            </a:pPr>
            <a:r>
              <a:rPr sz="1600" spc="-5" dirty="0">
                <a:latin typeface="Calibri"/>
                <a:cs typeface="Calibri"/>
              </a:rPr>
              <a:t>Back-end: Python, speech_recognition,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sys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buFont typeface="Wingdings"/>
              <a:buChar char=""/>
            </a:pPr>
            <a:endParaRPr sz="18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Wingdings"/>
              <a:buChar char=""/>
            </a:pPr>
            <a:endParaRPr sz="15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HARDWARE</a:t>
            </a:r>
            <a:r>
              <a:rPr sz="20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REQUIREMENTS:</a:t>
            </a:r>
            <a:endParaRPr sz="20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60"/>
              </a:spcBef>
              <a:buFont typeface="Wingdings"/>
              <a:buChar char=""/>
              <a:tabLst>
                <a:tab pos="534670" algn="l"/>
              </a:tabLst>
            </a:pPr>
            <a:r>
              <a:rPr sz="1600" spc="-5" dirty="0">
                <a:latin typeface="Calibri"/>
                <a:cs typeface="Calibri"/>
              </a:rPr>
              <a:t>RAM: 200MB</a:t>
            </a:r>
            <a:endParaRPr sz="16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534670" algn="l"/>
              </a:tabLst>
            </a:pPr>
            <a:r>
              <a:rPr sz="1600" spc="-5" dirty="0">
                <a:latin typeface="Calibri"/>
                <a:cs typeface="Calibri"/>
              </a:rPr>
              <a:t>Hard Disc: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10MB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Font typeface="Wingdings"/>
              <a:buChar char=""/>
            </a:pPr>
            <a:endParaRPr sz="20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DOCUMENTATION</a:t>
            </a:r>
            <a:r>
              <a:rPr sz="20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TOOLS:</a:t>
            </a:r>
            <a:endParaRPr sz="20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55"/>
              </a:spcBef>
              <a:buFont typeface="Wingdings"/>
              <a:buChar char=""/>
              <a:tabLst>
                <a:tab pos="534670" algn="l"/>
              </a:tabLst>
            </a:pPr>
            <a:r>
              <a:rPr sz="1600" spc="-5" dirty="0">
                <a:latin typeface="Calibri"/>
                <a:cs typeface="Calibri"/>
              </a:rPr>
              <a:t>Microsoft Word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2013</a:t>
            </a:r>
            <a:endParaRPr sz="16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05"/>
              </a:spcBef>
              <a:buFont typeface="Wingdings"/>
              <a:buChar char=""/>
              <a:tabLst>
                <a:tab pos="534670" algn="l"/>
              </a:tabLst>
            </a:pPr>
            <a:r>
              <a:rPr sz="1600" spc="-5" dirty="0">
                <a:latin typeface="Calibri"/>
                <a:cs typeface="Calibri"/>
              </a:rPr>
              <a:t>Microsoft PowerPoint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2013</a:t>
            </a:r>
            <a:endParaRPr sz="16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534670" algn="l"/>
              </a:tabLst>
            </a:pPr>
            <a:r>
              <a:rPr sz="1600" spc="-5" dirty="0">
                <a:latin typeface="Calibri"/>
                <a:cs typeface="Calibri"/>
              </a:rPr>
              <a:t>Notepedia | Word</a:t>
            </a:r>
            <a:r>
              <a:rPr sz="1600" spc="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Processor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PROJECT</a:t>
            </a:r>
            <a:r>
              <a:rPr sz="20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DURATION:</a:t>
            </a:r>
            <a:endParaRPr sz="2000" dirty="0">
              <a:latin typeface="Calibri"/>
              <a:cs typeface="Calibri"/>
            </a:endParaRPr>
          </a:p>
          <a:p>
            <a:pPr marL="534035" indent="-229870">
              <a:lnSpc>
                <a:spcPct val="100000"/>
              </a:lnSpc>
              <a:spcBef>
                <a:spcPts val="65"/>
              </a:spcBef>
              <a:buFont typeface="Wingdings"/>
              <a:buChar char=""/>
              <a:tabLst>
                <a:tab pos="534670" algn="l"/>
              </a:tabLst>
            </a:pPr>
            <a:r>
              <a:rPr sz="1600" spc="-5" dirty="0">
                <a:latin typeface="Calibri"/>
                <a:cs typeface="Calibri"/>
              </a:rPr>
              <a:t>8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weeks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81000"/>
            <a:ext cx="6719823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4. </a:t>
            </a:r>
            <a:r>
              <a:rPr spc="-5" dirty="0"/>
              <a:t>PRINT </a:t>
            </a:r>
            <a:r>
              <a:rPr dirty="0"/>
              <a:t>A</a:t>
            </a:r>
            <a:r>
              <a:rPr spc="-75" dirty="0"/>
              <a:t> </a:t>
            </a:r>
            <a:r>
              <a:rPr dirty="0"/>
              <a:t>FILE: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830732"/>
            <a:ext cx="6720205" cy="523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toolbar </a:t>
            </a:r>
            <a:r>
              <a:rPr sz="1600" spc="-5" dirty="0">
                <a:latin typeface="Calibri"/>
                <a:cs typeface="Calibri"/>
              </a:rPr>
              <a:t>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document. If the  printer is connected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get the information regarding the printer, the  model and version of a printer and shows in the recognized </a:t>
            </a:r>
            <a:r>
              <a:rPr sz="1600" spc="-10" dirty="0">
                <a:latin typeface="Calibri"/>
                <a:cs typeface="Calibri"/>
              </a:rPr>
              <a:t>hardware </a:t>
            </a:r>
            <a:r>
              <a:rPr sz="1600" spc="-5" dirty="0">
                <a:latin typeface="Calibri"/>
                <a:cs typeface="Calibri"/>
              </a:rPr>
              <a:t>and a  button is </a:t>
            </a:r>
            <a:r>
              <a:rPr sz="1600" spc="-10" dirty="0">
                <a:latin typeface="Calibri"/>
                <a:cs typeface="Calibri"/>
              </a:rPr>
              <a:t>provided </a:t>
            </a:r>
            <a:r>
              <a:rPr sz="1600" spc="-5" dirty="0">
                <a:latin typeface="Calibri"/>
                <a:cs typeface="Calibri"/>
              </a:rPr>
              <a:t>inside a dialog so that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action can be performed. An  Options button is also provided and when clicked it opens a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dialog which is 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select a directory for converting text to pdf and number of copies to 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and the ranges and order of printing multiple pages in a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and  </a:t>
            </a:r>
            <a:r>
              <a:rPr sz="1600" spc="-10" dirty="0">
                <a:latin typeface="Calibri"/>
                <a:cs typeface="Calibri"/>
              </a:rPr>
              <a:t>hence </a:t>
            </a:r>
            <a:r>
              <a:rPr sz="1600" spc="-5" dirty="0">
                <a:latin typeface="Calibri"/>
                <a:cs typeface="Calibri"/>
              </a:rPr>
              <a:t>contains 2 </a:t>
            </a:r>
            <a:r>
              <a:rPr sz="1600" dirty="0">
                <a:latin typeface="Calibri"/>
                <a:cs typeface="Calibri"/>
              </a:rPr>
              <a:t>tabs </a:t>
            </a:r>
            <a:r>
              <a:rPr sz="1600" spc="-5" dirty="0">
                <a:latin typeface="Calibri"/>
                <a:cs typeface="Calibri"/>
              </a:rPr>
              <a:t>(Copies) and (Options) tab and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print a document </a:t>
            </a:r>
            <a:r>
              <a:rPr sz="1600" dirty="0">
                <a:latin typeface="Calibri"/>
                <a:cs typeface="Calibri"/>
              </a:rPr>
              <a:t>in  </a:t>
            </a:r>
            <a:r>
              <a:rPr sz="1600" spc="-5" dirty="0">
                <a:latin typeface="Calibri"/>
                <a:cs typeface="Calibri"/>
              </a:rPr>
              <a:t>a colored </a:t>
            </a:r>
            <a:r>
              <a:rPr sz="1600" dirty="0">
                <a:latin typeface="Calibri"/>
                <a:cs typeface="Calibri"/>
              </a:rPr>
              <a:t>manner </a:t>
            </a:r>
            <a:r>
              <a:rPr sz="1600" spc="-5" dirty="0">
                <a:latin typeface="Calibri"/>
                <a:cs typeface="Calibri"/>
              </a:rPr>
              <a:t>or in a grayscale manner.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is triggered </a:t>
            </a:r>
            <a:r>
              <a:rPr sz="160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we get a 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“Print  </a:t>
            </a:r>
            <a:r>
              <a:rPr sz="1600" b="1" spc="-5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6071" y="5867400"/>
            <a:ext cx="6588252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0699" y="457200"/>
            <a:ext cx="6689725" cy="457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0859" y="5334000"/>
            <a:ext cx="6679565" cy="426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6564" y="5410200"/>
            <a:ext cx="6790690" cy="419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0699" y="457200"/>
            <a:ext cx="6764655" cy="4648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4500" y="1905000"/>
            <a:ext cx="6779767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5. </a:t>
            </a:r>
            <a:r>
              <a:rPr spc="-5" dirty="0"/>
              <a:t>TEXT TO PDF</a:t>
            </a:r>
            <a:r>
              <a:rPr spc="-40" dirty="0"/>
              <a:t> </a:t>
            </a:r>
            <a:r>
              <a:rPr spc="-5" dirty="0"/>
              <a:t>CONVERTER: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8508" y="2438400"/>
            <a:ext cx="6715759" cy="52355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toolbar 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print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document. If the  printer is connected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get the information regarding the printer, the  model and version of a printer and shows in the </a:t>
            </a:r>
            <a:r>
              <a:rPr sz="1600" dirty="0">
                <a:latin typeface="Calibri"/>
                <a:cs typeface="Calibri"/>
              </a:rPr>
              <a:t>recognized </a:t>
            </a:r>
            <a:r>
              <a:rPr sz="1600" spc="-10" dirty="0">
                <a:latin typeface="Calibri"/>
                <a:cs typeface="Calibri"/>
              </a:rPr>
              <a:t>hardware </a:t>
            </a:r>
            <a:r>
              <a:rPr sz="1600" spc="-5" dirty="0">
                <a:latin typeface="Calibri"/>
                <a:cs typeface="Calibri"/>
              </a:rPr>
              <a:t>and a  button is </a:t>
            </a:r>
            <a:r>
              <a:rPr sz="1600" spc="-10" dirty="0">
                <a:latin typeface="Calibri"/>
                <a:cs typeface="Calibri"/>
              </a:rPr>
              <a:t>provided </a:t>
            </a:r>
            <a:r>
              <a:rPr sz="1600" spc="-5" dirty="0">
                <a:latin typeface="Calibri"/>
                <a:cs typeface="Calibri"/>
              </a:rPr>
              <a:t>inside a dialog so that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action can be performed. An  Options button is also provided and when clicked it opens a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dialog which is 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select a directory for converting text to pdf. </a:t>
            </a:r>
            <a:r>
              <a:rPr sz="1600" spc="-10" dirty="0">
                <a:latin typeface="Calibri"/>
                <a:cs typeface="Calibri"/>
              </a:rPr>
              <a:t>We can </a:t>
            </a:r>
            <a:r>
              <a:rPr sz="1600" spc="-5" dirty="0">
                <a:latin typeface="Calibri"/>
                <a:cs typeface="Calibri"/>
              </a:rPr>
              <a:t>convert our text to  </a:t>
            </a:r>
            <a:r>
              <a:rPr sz="1600" spc="-10" dirty="0">
                <a:latin typeface="Calibri"/>
                <a:cs typeface="Calibri"/>
              </a:rPr>
              <a:t>pdf </a:t>
            </a:r>
            <a:r>
              <a:rPr sz="1600" spc="-5" dirty="0">
                <a:latin typeface="Calibri"/>
                <a:cs typeface="Calibri"/>
              </a:rPr>
              <a:t>directly from Notepedia software and hence use it to read on any </a:t>
            </a:r>
            <a:r>
              <a:rPr sz="1600" spc="-10" dirty="0">
                <a:latin typeface="Calibri"/>
                <a:cs typeface="Calibri"/>
              </a:rPr>
              <a:t>kind of  device </a:t>
            </a:r>
            <a:r>
              <a:rPr sz="1600" spc="-5" dirty="0">
                <a:latin typeface="Calibri"/>
                <a:cs typeface="Calibri"/>
              </a:rPr>
              <a:t>that is working in your area.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spc="-5" dirty="0">
                <a:latin typeface="Calibri"/>
                <a:cs typeface="Calibri"/>
              </a:rPr>
              <a:t>we get a glimpse of what  the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about.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have to select a path where the converted document will 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then </a:t>
            </a:r>
            <a:r>
              <a:rPr sz="1600" spc="-5" dirty="0">
                <a:latin typeface="Calibri"/>
                <a:cs typeface="Calibri"/>
              </a:rPr>
              <a:t>hit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button to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 document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pdf </a:t>
            </a:r>
            <a:r>
              <a:rPr sz="1600" spc="-5" dirty="0">
                <a:latin typeface="Calibri"/>
                <a:cs typeface="Calibri"/>
              </a:rPr>
              <a:t>readable  format.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111625"/>
            <a:ext cx="6854825" cy="52012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9359341"/>
            <a:ext cx="6856730" cy="0"/>
          </a:xfrm>
          <a:custGeom>
            <a:avLst/>
            <a:gdLst/>
            <a:ahLst/>
            <a:cxnLst/>
            <a:rect l="l" t="t" r="r" b="b"/>
            <a:pathLst>
              <a:path w="6856730">
                <a:moveTo>
                  <a:pt x="0" y="0"/>
                </a:moveTo>
                <a:lnTo>
                  <a:pt x="6856222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7304" y="457200"/>
            <a:ext cx="6795516" cy="35311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499" y="990600"/>
            <a:ext cx="6766433" cy="1111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6. </a:t>
            </a:r>
            <a:r>
              <a:rPr spc="-5" dirty="0"/>
              <a:t>PREVIEW PAGES </a:t>
            </a:r>
            <a:r>
              <a:rPr dirty="0"/>
              <a:t>BEFORE</a:t>
            </a:r>
            <a:r>
              <a:rPr spc="-35" dirty="0"/>
              <a:t> </a:t>
            </a:r>
            <a:r>
              <a:rPr spc="-5" dirty="0"/>
              <a:t>PRINTING: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2036110"/>
            <a:ext cx="6702425" cy="672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preview our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prior to printing by clicking on the preview icon  from the 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dirty="0">
                <a:latin typeface="Calibri"/>
                <a:cs typeface="Calibri"/>
              </a:rPr>
              <a:t>bar. </a:t>
            </a:r>
            <a:r>
              <a:rPr sz="1600" spc="-5" dirty="0">
                <a:latin typeface="Calibri"/>
                <a:cs typeface="Calibri"/>
              </a:rPr>
              <a:t>We can also use </a:t>
            </a:r>
            <a:r>
              <a:rPr sz="1600" b="1" spc="-5" dirty="0">
                <a:latin typeface="Calibri"/>
                <a:cs typeface="Calibri"/>
              </a:rPr>
              <a:t>Ctrl-Shift-P </a:t>
            </a:r>
            <a:r>
              <a:rPr sz="1600" spc="-5" dirty="0">
                <a:latin typeface="Calibri"/>
                <a:cs typeface="Calibri"/>
              </a:rPr>
              <a:t>shortcut key  to preview our document before printing. A </a:t>
            </a:r>
            <a:r>
              <a:rPr sz="1600" spc="-10" dirty="0">
                <a:latin typeface="Calibri"/>
                <a:cs typeface="Calibri"/>
              </a:rPr>
              <a:t>separate </a:t>
            </a:r>
            <a:r>
              <a:rPr sz="1600" spc="-5" dirty="0">
                <a:latin typeface="Calibri"/>
                <a:cs typeface="Calibri"/>
              </a:rPr>
              <a:t>dialog will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containing the information of how the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viewed (A landscape  style)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(A portrait style) and Zoom </a:t>
            </a:r>
            <a:r>
              <a:rPr sz="1600" spc="5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and Out a document and different pages  that can be viewed directly inside a preview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dialog and how the pages  can be viewed (Either they can be viewed as a single page or multiple pages) and  the measurements of how the document should be printed and what will be the  measurements </a:t>
            </a:r>
            <a:r>
              <a:rPr sz="1600" dirty="0">
                <a:latin typeface="Calibri"/>
                <a:cs typeface="Calibri"/>
              </a:rPr>
              <a:t>while </a:t>
            </a:r>
            <a:r>
              <a:rPr sz="1600" spc="-5" dirty="0">
                <a:latin typeface="Calibri"/>
                <a:cs typeface="Calibri"/>
              </a:rPr>
              <a:t>printing </a:t>
            </a:r>
            <a:r>
              <a:rPr sz="1600" spc="-10" dirty="0">
                <a:latin typeface="Calibri"/>
                <a:cs typeface="Calibri"/>
              </a:rPr>
              <a:t>(Either </a:t>
            </a:r>
            <a:r>
              <a:rPr sz="1600" spc="-5" dirty="0">
                <a:latin typeface="Calibri"/>
                <a:cs typeface="Calibri"/>
              </a:rPr>
              <a:t>in inches, points, millimeters, centimeters).  And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also provides an icon to print direcly from the </a:t>
            </a:r>
            <a:r>
              <a:rPr sz="1600" dirty="0">
                <a:latin typeface="Calibri"/>
                <a:cs typeface="Calibri"/>
              </a:rPr>
              <a:t>preview </a:t>
            </a:r>
            <a:r>
              <a:rPr sz="1600" spc="-5" dirty="0">
                <a:latin typeface="Calibri"/>
                <a:cs typeface="Calibri"/>
              </a:rPr>
              <a:t>dialog and then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print dialog will </a:t>
            </a:r>
            <a:r>
              <a:rPr sz="1600" spc="-10" dirty="0">
                <a:latin typeface="Calibri"/>
                <a:cs typeface="Calibri"/>
              </a:rPr>
              <a:t>appear </a:t>
            </a:r>
            <a:r>
              <a:rPr sz="1600" spc="-5" dirty="0">
                <a:latin typeface="Calibri"/>
                <a:cs typeface="Calibri"/>
              </a:rPr>
              <a:t>and then </a:t>
            </a:r>
            <a:r>
              <a:rPr sz="1600" spc="5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print the document directly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here.  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</a:t>
            </a:r>
            <a:r>
              <a:rPr sz="1600" spc="-10" dirty="0">
                <a:latin typeface="Calibri"/>
                <a:cs typeface="Calibri"/>
              </a:rPr>
              <a:t>performed 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about. </a:t>
            </a:r>
            <a:r>
              <a:rPr sz="1600" spc="-10" dirty="0">
                <a:latin typeface="Calibri"/>
                <a:cs typeface="Calibri"/>
              </a:rPr>
              <a:t>We have </a:t>
            </a:r>
            <a:r>
              <a:rPr sz="1600" spc="-5" dirty="0">
                <a:latin typeface="Calibri"/>
                <a:cs typeface="Calibri"/>
              </a:rPr>
              <a:t>to select a  path where the </a:t>
            </a:r>
            <a:r>
              <a:rPr sz="1600" spc="-10" dirty="0">
                <a:latin typeface="Calibri"/>
                <a:cs typeface="Calibri"/>
              </a:rPr>
              <a:t>converted </a:t>
            </a:r>
            <a:r>
              <a:rPr sz="1600" spc="-5" dirty="0">
                <a:latin typeface="Calibri"/>
                <a:cs typeface="Calibri"/>
              </a:rPr>
              <a:t>document will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and then hit the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button  to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 document in a pdf readable format.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 </a:t>
            </a:r>
            <a:r>
              <a:rPr sz="1600" spc="-5" dirty="0">
                <a:latin typeface="Calibri"/>
                <a:cs typeface="Calibri"/>
              </a:rPr>
              <a:t>get a glimpse of what the icon is about and a text is displayed inside a status bar  </a:t>
            </a:r>
            <a:r>
              <a:rPr sz="1600" b="1" spc="-5" dirty="0">
                <a:latin typeface="Calibri"/>
                <a:cs typeface="Calibri"/>
              </a:rPr>
              <a:t>“Preview document before</a:t>
            </a:r>
            <a:r>
              <a:rPr sz="1600" b="1" spc="1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printing”.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20699" y="1676400"/>
            <a:ext cx="6786244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85800"/>
            <a:ext cx="6642100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dirty="0"/>
              <a:t>7. FIND AND</a:t>
            </a:r>
            <a:r>
              <a:rPr spc="-105" dirty="0"/>
              <a:t> </a:t>
            </a:r>
            <a:r>
              <a:rPr spc="-5" dirty="0"/>
              <a:t>REPLACE: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1362305"/>
            <a:ext cx="6694805" cy="337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find the particular text if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very </a:t>
            </a:r>
            <a:r>
              <a:rPr sz="1600" dirty="0">
                <a:latin typeface="Calibri"/>
                <a:cs typeface="Calibri"/>
              </a:rPr>
              <a:t>large </a:t>
            </a:r>
            <a:r>
              <a:rPr sz="1600" spc="-5" dirty="0">
                <a:latin typeface="Calibri"/>
                <a:cs typeface="Calibri"/>
              </a:rPr>
              <a:t>and we can replace  the text as well by clicking on the Find and Replace icon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toolbar 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Ctrl-F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open find and replace  dialog so that we can find particular word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words and we  can replace them either manually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using a replace function inside </a:t>
            </a:r>
            <a:r>
              <a:rPr sz="1600" spc="-10" dirty="0">
                <a:latin typeface="Calibri"/>
                <a:cs typeface="Calibri"/>
              </a:rPr>
              <a:t>find and  </a:t>
            </a:r>
            <a:r>
              <a:rPr sz="1600" spc="-5" dirty="0">
                <a:latin typeface="Calibri"/>
                <a:cs typeface="Calibri"/>
              </a:rPr>
              <a:t>replace dialog.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triggered by 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by triggering the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 dirty="0">
              <a:latin typeface="Calibri"/>
              <a:cs typeface="Calibri"/>
            </a:endParaRPr>
          </a:p>
          <a:p>
            <a:pPr marL="12700" marR="2222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 a  text is displayed inside a status bar </a:t>
            </a:r>
            <a:r>
              <a:rPr sz="1600" b="1" dirty="0">
                <a:latin typeface="Calibri"/>
                <a:cs typeface="Calibri"/>
              </a:rPr>
              <a:t>“Find </a:t>
            </a:r>
            <a:r>
              <a:rPr sz="1600" b="1" spc="-5" dirty="0">
                <a:latin typeface="Calibri"/>
                <a:cs typeface="Calibri"/>
              </a:rPr>
              <a:t>and replace </a:t>
            </a:r>
            <a:r>
              <a:rPr sz="1600" b="1" spc="-10" dirty="0">
                <a:latin typeface="Calibri"/>
                <a:cs typeface="Calibri"/>
              </a:rPr>
              <a:t>words </a:t>
            </a:r>
            <a:r>
              <a:rPr sz="1600" b="1" spc="5" dirty="0">
                <a:latin typeface="Calibri"/>
                <a:cs typeface="Calibri"/>
              </a:rPr>
              <a:t>in </a:t>
            </a:r>
            <a:r>
              <a:rPr sz="1600" b="1" dirty="0">
                <a:latin typeface="Calibri"/>
                <a:cs typeface="Calibri"/>
              </a:rPr>
              <a:t>your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document”.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3108" y="4965930"/>
            <a:ext cx="6856095" cy="44551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7200"/>
            <a:ext cx="6856095" cy="45351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1334" y="5116195"/>
            <a:ext cx="6842759" cy="43294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524000"/>
            <a:ext cx="6856095" cy="647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5892" y="415543"/>
            <a:ext cx="6985508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/>
              <a:t>INTRODUCTION: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1221384"/>
            <a:ext cx="6733540" cy="8175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27305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This </a:t>
            </a:r>
            <a:r>
              <a:rPr sz="1600" spc="-10" dirty="0">
                <a:latin typeface="Calibri"/>
                <a:cs typeface="Calibri"/>
              </a:rPr>
              <a:t>project </a:t>
            </a:r>
            <a:r>
              <a:rPr sz="1600" spc="-5" dirty="0">
                <a:latin typeface="Calibri"/>
                <a:cs typeface="Calibri"/>
              </a:rPr>
              <a:t>will give us the information about the Notepedia | Word Processor.  In this </a:t>
            </a:r>
            <a:r>
              <a:rPr sz="1600" spc="-10" dirty="0">
                <a:latin typeface="Calibri"/>
                <a:cs typeface="Calibri"/>
              </a:rPr>
              <a:t>project </a:t>
            </a:r>
            <a:r>
              <a:rPr sz="1600" spc="-5" dirty="0">
                <a:latin typeface="Calibri"/>
                <a:cs typeface="Calibri"/>
              </a:rPr>
              <a:t>I and my group member has implemented an interactive text  editor that supports advance editing functions that are not find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your normal  text editors plus infinite-level undo and multiple windows on the </a:t>
            </a:r>
            <a:r>
              <a:rPr sz="1600" spc="-10" dirty="0">
                <a:latin typeface="Calibri"/>
                <a:cs typeface="Calibri"/>
              </a:rPr>
              <a:t>same </a:t>
            </a:r>
            <a:r>
              <a:rPr sz="1600" spc="-5" dirty="0">
                <a:latin typeface="Calibri"/>
                <a:cs typeface="Calibri"/>
              </a:rPr>
              <a:t>file. We  used Python and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PyQt5 (for </a:t>
            </a:r>
            <a:r>
              <a:rPr sz="1600" dirty="0">
                <a:latin typeface="Calibri"/>
                <a:cs typeface="Calibri"/>
              </a:rPr>
              <a:t>GUI) </a:t>
            </a:r>
            <a:r>
              <a:rPr sz="1600" spc="-5" dirty="0">
                <a:latin typeface="Calibri"/>
                <a:cs typeface="Calibri"/>
              </a:rPr>
              <a:t>for the implementation. The goal of this  </a:t>
            </a:r>
            <a:r>
              <a:rPr sz="1600" spc="-10" dirty="0">
                <a:latin typeface="Calibri"/>
                <a:cs typeface="Calibri"/>
              </a:rPr>
              <a:t>project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implement a text editor that can handle text </a:t>
            </a:r>
            <a:r>
              <a:rPr sz="1600" spc="-10" dirty="0">
                <a:latin typeface="Calibri"/>
                <a:cs typeface="Calibri"/>
              </a:rPr>
              <a:t>files </a:t>
            </a:r>
            <a:r>
              <a:rPr sz="1600" spc="-5" dirty="0">
                <a:latin typeface="Calibri"/>
                <a:cs typeface="Calibri"/>
              </a:rPr>
              <a:t>with </a:t>
            </a:r>
            <a:r>
              <a:rPr sz="1600" dirty="0">
                <a:latin typeface="Calibri"/>
                <a:cs typeface="Calibri"/>
              </a:rPr>
              <a:t>different  </a:t>
            </a:r>
            <a:r>
              <a:rPr sz="1600" spc="-5" dirty="0">
                <a:latin typeface="Calibri"/>
                <a:cs typeface="Calibri"/>
              </a:rPr>
              <a:t>fonts and styles. It is based on the simple editor presented in the course </a:t>
            </a:r>
            <a:r>
              <a:rPr sz="1600" spc="-10" dirty="0">
                <a:latin typeface="Calibri"/>
                <a:cs typeface="Calibri"/>
              </a:rPr>
              <a:t>but </a:t>
            </a:r>
            <a:r>
              <a:rPr sz="1600" spc="-5" dirty="0">
                <a:latin typeface="Calibri"/>
                <a:cs typeface="Calibri"/>
              </a:rPr>
              <a:t>with  much useful and rich features. Since this word processor is written in Python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natural choice for the implementation language of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editor is Python as well,  </a:t>
            </a:r>
            <a:r>
              <a:rPr sz="1600" spc="-10" dirty="0">
                <a:latin typeface="Calibri"/>
                <a:cs typeface="Calibri"/>
              </a:rPr>
              <a:t>but </a:t>
            </a:r>
            <a:r>
              <a:rPr sz="1600" spc="-5" dirty="0">
                <a:latin typeface="Calibri"/>
                <a:cs typeface="Calibri"/>
              </a:rPr>
              <a:t>we can also use C#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C++ instead.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 marL="12700" marR="504190">
              <a:lnSpc>
                <a:spcPct val="152500"/>
              </a:lnSpc>
              <a:spcBef>
                <a:spcPts val="1105"/>
              </a:spcBef>
            </a:pP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be able to read and display a text </a:t>
            </a:r>
            <a:r>
              <a:rPr sz="1600" spc="-10" dirty="0">
                <a:latin typeface="Calibri"/>
                <a:cs typeface="Calibri"/>
              </a:rPr>
              <a:t>file. Long </a:t>
            </a:r>
            <a:r>
              <a:rPr sz="1600" spc="-5" dirty="0">
                <a:latin typeface="Calibri"/>
                <a:cs typeface="Calibri"/>
              </a:rPr>
              <a:t>lines are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wrapped but  simply clipped at the right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margin.</a:t>
            </a:r>
            <a:endParaRPr sz="16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469900" indent="-229235">
              <a:lnSpc>
                <a:spcPct val="100000"/>
              </a:lnSpc>
              <a:buFont typeface="Wingdings"/>
              <a:buChar char=""/>
              <a:tabLst>
                <a:tab pos="470534" algn="l"/>
              </a:tabLst>
            </a:pPr>
            <a:r>
              <a:rPr sz="1600" spc="-5" dirty="0">
                <a:latin typeface="Calibri"/>
                <a:cs typeface="Calibri"/>
              </a:rPr>
              <a:t>The user will be able to type and delete characters in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text.</a:t>
            </a:r>
            <a:endParaRPr sz="1600" dirty="0">
              <a:latin typeface="Calibri"/>
              <a:cs typeface="Calibri"/>
            </a:endParaRPr>
          </a:p>
          <a:p>
            <a:pPr marL="469900" marR="125730" indent="-229235">
              <a:lnSpc>
                <a:spcPct val="116900"/>
              </a:lnSpc>
              <a:buFont typeface="Wingdings"/>
              <a:buChar char=""/>
              <a:tabLst>
                <a:tab pos="470534" algn="l"/>
              </a:tabLst>
            </a:pPr>
            <a:r>
              <a:rPr sz="1600" spc="-5" dirty="0">
                <a:latin typeface="Calibri"/>
                <a:cs typeface="Calibri"/>
              </a:rPr>
              <a:t>There will be a caret and a </a:t>
            </a:r>
            <a:r>
              <a:rPr sz="1600" spc="-10" dirty="0">
                <a:latin typeface="Calibri"/>
                <a:cs typeface="Calibri"/>
              </a:rPr>
              <a:t>selection. </a:t>
            </a:r>
            <a:r>
              <a:rPr sz="1600" spc="-5" dirty="0">
                <a:latin typeface="Calibri"/>
                <a:cs typeface="Calibri"/>
              </a:rPr>
              <a:t>Words should also be selectable with  a double click.</a:t>
            </a:r>
            <a:endParaRPr sz="1600" dirty="0">
              <a:latin typeface="Calibri"/>
              <a:cs typeface="Calibri"/>
            </a:endParaRPr>
          </a:p>
          <a:p>
            <a:pPr marL="469900" marR="313690" indent="-229235">
              <a:lnSpc>
                <a:spcPct val="117000"/>
              </a:lnSpc>
              <a:spcBef>
                <a:spcPts val="10"/>
              </a:spcBef>
              <a:buFont typeface="Wingdings"/>
              <a:buChar char=""/>
              <a:tabLst>
                <a:tab pos="470534" algn="l"/>
              </a:tabLst>
            </a:pPr>
            <a:r>
              <a:rPr sz="1600" spc="-5" dirty="0">
                <a:latin typeface="Calibri"/>
                <a:cs typeface="Calibri"/>
              </a:rPr>
              <a:t>The user should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able to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Artificial Intelligence and Deep Learning  Algorithms to recognize </a:t>
            </a:r>
            <a:r>
              <a:rPr sz="1600" spc="-10" dirty="0">
                <a:latin typeface="Calibri"/>
                <a:cs typeface="Calibri"/>
              </a:rPr>
              <a:t>speech </a:t>
            </a:r>
            <a:r>
              <a:rPr sz="1600" spc="-5" dirty="0">
                <a:latin typeface="Calibri"/>
                <a:cs typeface="Calibri"/>
              </a:rPr>
              <a:t>directly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microphone and convert it  into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text.</a:t>
            </a:r>
          </a:p>
          <a:p>
            <a:pPr marL="469900" indent="-229235">
              <a:lnSpc>
                <a:spcPct val="100000"/>
              </a:lnSpc>
              <a:spcBef>
                <a:spcPts val="325"/>
              </a:spcBef>
              <a:buFont typeface="Wingdings"/>
              <a:buChar char=""/>
              <a:tabLst>
                <a:tab pos="470534" algn="l"/>
              </a:tabLst>
            </a:pPr>
            <a:r>
              <a:rPr sz="1600" spc="-5" dirty="0">
                <a:latin typeface="Calibri"/>
                <a:cs typeface="Calibri"/>
              </a:rPr>
              <a:t>The user will be able to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scroll.</a:t>
            </a:r>
            <a:endParaRPr sz="1600" dirty="0">
              <a:latin typeface="Calibri"/>
              <a:cs typeface="Calibri"/>
            </a:endParaRPr>
          </a:p>
          <a:p>
            <a:pPr marL="469900" marR="5080" indent="-229235">
              <a:lnSpc>
                <a:spcPts val="2260"/>
              </a:lnSpc>
              <a:spcBef>
                <a:spcPts val="114"/>
              </a:spcBef>
              <a:buFont typeface="Wingdings"/>
              <a:buChar char=""/>
              <a:tabLst>
                <a:tab pos="470534" algn="l"/>
              </a:tabLst>
            </a:pPr>
            <a:r>
              <a:rPr sz="1600" spc="-5" dirty="0">
                <a:latin typeface="Calibri"/>
                <a:cs typeface="Calibri"/>
              </a:rPr>
              <a:t>The user will be able to change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sizes and different fonts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variety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fonts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available.</a:t>
            </a:r>
            <a:endParaRPr sz="1600" dirty="0">
              <a:latin typeface="Calibri"/>
              <a:cs typeface="Calibri"/>
            </a:endParaRPr>
          </a:p>
          <a:p>
            <a:pPr marL="469900" indent="-229235">
              <a:lnSpc>
                <a:spcPct val="100000"/>
              </a:lnSpc>
              <a:spcBef>
                <a:spcPts val="190"/>
              </a:spcBef>
              <a:buFont typeface="Wingdings"/>
              <a:buChar char=""/>
              <a:tabLst>
                <a:tab pos="470534" algn="l"/>
              </a:tabLst>
            </a:pPr>
            <a:r>
              <a:rPr sz="1600" spc="-5" dirty="0">
                <a:latin typeface="Calibri"/>
                <a:cs typeface="Calibri"/>
              </a:rPr>
              <a:t>The user will be able to make multiple instances of the </a:t>
            </a:r>
            <a:r>
              <a:rPr sz="1600" spc="-10" dirty="0">
                <a:latin typeface="Calibri"/>
                <a:cs typeface="Calibri"/>
              </a:rPr>
              <a:t>same </a:t>
            </a:r>
            <a:r>
              <a:rPr sz="1600" spc="-5" dirty="0">
                <a:latin typeface="Calibri"/>
                <a:cs typeface="Calibri"/>
              </a:rPr>
              <a:t>file and</a:t>
            </a:r>
            <a:r>
              <a:rPr sz="1600" spc="9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601313" y="2667000"/>
            <a:ext cx="6314884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70" dirty="0" smtClean="0">
                <a:solidFill>
                  <a:schemeClr val="tx2"/>
                </a:solidFill>
              </a:rPr>
              <a:t>8. INSERTING DATE AND TIME:</a:t>
            </a:r>
            <a:endParaRPr sz="357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5913" y="3505200"/>
            <a:ext cx="6500495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current date and time by clicking on the date time icon from the  toolbar or from the menu 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Ctrl-D </a:t>
            </a:r>
            <a:r>
              <a:rPr sz="1600" spc="-5" dirty="0">
                <a:latin typeface="Calibri"/>
                <a:cs typeface="Calibri"/>
              </a:rPr>
              <a:t>shortcut key to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insert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1313" y="4419600"/>
            <a:ext cx="6721475" cy="2258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current date and time and when the dialog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10" dirty="0">
                <a:latin typeface="Calibri"/>
                <a:cs typeface="Calibri"/>
              </a:rPr>
              <a:t>opened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choose multiple  formats of displaying either date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time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both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multiple fashions.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is  triggered by clicking or by 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 we get a glimpse of what the icon is about and a text is displayed inside a status  bar </a:t>
            </a:r>
            <a:r>
              <a:rPr sz="1600" b="1" spc="-5" dirty="0">
                <a:latin typeface="Calibri"/>
                <a:cs typeface="Calibri"/>
              </a:rPr>
              <a:t>“Insert current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date/time”.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7200"/>
            <a:ext cx="6856095" cy="3971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4553584"/>
            <a:ext cx="6902450" cy="487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9476688"/>
            <a:ext cx="6903720" cy="0"/>
          </a:xfrm>
          <a:custGeom>
            <a:avLst/>
            <a:gdLst/>
            <a:ahLst/>
            <a:cxnLst/>
            <a:rect l="l" t="t" r="r" b="b"/>
            <a:pathLst>
              <a:path w="6903720">
                <a:moveTo>
                  <a:pt x="0" y="0"/>
                </a:moveTo>
                <a:lnTo>
                  <a:pt x="690346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70408" y="3124504"/>
            <a:ext cx="6583553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70" dirty="0" smtClean="0">
                <a:solidFill>
                  <a:schemeClr val="tx2"/>
                </a:solidFill>
              </a:rPr>
              <a:t>8. INSERTING DATE AND TIME:</a:t>
            </a:r>
            <a:endParaRPr lang="en-US" sz="357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8" y="4058946"/>
            <a:ext cx="6519545" cy="770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see total words that have been </a:t>
            </a:r>
            <a:r>
              <a:rPr sz="1600" dirty="0">
                <a:latin typeface="Calibri"/>
                <a:cs typeface="Calibri"/>
              </a:rPr>
              <a:t>inserted </a:t>
            </a:r>
            <a:r>
              <a:rPr sz="1600" spc="-5" dirty="0">
                <a:latin typeface="Calibri"/>
                <a:cs typeface="Calibri"/>
              </a:rPr>
              <a:t>inside </a:t>
            </a:r>
            <a:r>
              <a:rPr sz="1600" spc="-10" dirty="0">
                <a:latin typeface="Calibri"/>
                <a:cs typeface="Calibri"/>
              </a:rPr>
              <a:t>our document </a:t>
            </a:r>
            <a:r>
              <a:rPr sz="1600" spc="-5" dirty="0">
                <a:latin typeface="Calibri"/>
                <a:cs typeface="Calibri"/>
              </a:rPr>
              <a:t>and total  </a:t>
            </a:r>
            <a:r>
              <a:rPr sz="1600" spc="-10" dirty="0">
                <a:latin typeface="Calibri"/>
                <a:cs typeface="Calibri"/>
              </a:rPr>
              <a:t>symbols </a:t>
            </a:r>
            <a:r>
              <a:rPr sz="1600" spc="-5" dirty="0">
                <a:latin typeface="Calibri"/>
                <a:cs typeface="Calibri"/>
              </a:rPr>
              <a:t>making those words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Word/Symbol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508" y="4803420"/>
            <a:ext cx="6717665" cy="1514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Ctrl-W </a:t>
            </a:r>
            <a:r>
              <a:rPr sz="1600" spc="-5" dirty="0">
                <a:latin typeface="Calibri"/>
                <a:cs typeface="Calibri"/>
              </a:rPr>
              <a:t>shortcut key  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dialog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see </a:t>
            </a:r>
            <a:r>
              <a:rPr sz="1600" spc="-5" dirty="0">
                <a:latin typeface="Calibri"/>
                <a:cs typeface="Calibri"/>
              </a:rPr>
              <a:t>the live count of words and symbols that have been  placed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or the ones that are being placed live. The related 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1295400"/>
            <a:ext cx="6711315" cy="11417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triggered by clicking or by 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 we get a glimpse of what the icon is about and a text is displayed inside a status  bar </a:t>
            </a:r>
            <a:r>
              <a:rPr sz="1600" b="1" spc="-5" dirty="0">
                <a:latin typeface="Calibri"/>
                <a:cs typeface="Calibri"/>
              </a:rPr>
              <a:t>“See Word/Symbol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Count”.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334" y="2561564"/>
            <a:ext cx="6856095" cy="57442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47800"/>
            <a:ext cx="6856095" cy="662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04800"/>
            <a:ext cx="6642100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10. INSERTING</a:t>
            </a:r>
            <a:r>
              <a:rPr spc="-55" dirty="0"/>
              <a:t> </a:t>
            </a:r>
            <a:r>
              <a:rPr dirty="0"/>
              <a:t>TABLES: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914400"/>
            <a:ext cx="6724650" cy="374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create a table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icon from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toolbar or from the menu 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Ctrl-T </a:t>
            </a:r>
            <a:r>
              <a:rPr sz="1600" spc="-5" dirty="0">
                <a:latin typeface="Calibri"/>
                <a:cs typeface="Calibri"/>
              </a:rPr>
              <a:t>shortcut key to create a  table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already </a:t>
            </a:r>
            <a:r>
              <a:rPr sz="1600" spc="-10" dirty="0">
                <a:latin typeface="Calibri"/>
                <a:cs typeface="Calibri"/>
              </a:rPr>
              <a:t>running </a:t>
            </a:r>
            <a:r>
              <a:rPr sz="1600" spc="-5" dirty="0">
                <a:latin typeface="Calibri"/>
                <a:cs typeface="Calibri"/>
              </a:rPr>
              <a:t>document.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dirty="0">
                <a:latin typeface="Calibri"/>
                <a:cs typeface="Calibri"/>
              </a:rPr>
              <a:t>trigger </a:t>
            </a:r>
            <a:r>
              <a:rPr sz="1600" spc="-5" dirty="0">
                <a:latin typeface="Calibri"/>
                <a:cs typeface="Calibri"/>
              </a:rPr>
              <a:t>the table function 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a dialog appears comprises of information realted to  inserting a table </a:t>
            </a:r>
            <a:r>
              <a:rPr sz="1600" spc="-10" dirty="0">
                <a:latin typeface="Calibri"/>
                <a:cs typeface="Calibri"/>
              </a:rPr>
              <a:t>such </a:t>
            </a:r>
            <a:r>
              <a:rPr sz="1600" spc="-5" dirty="0">
                <a:latin typeface="Calibri"/>
                <a:cs typeface="Calibri"/>
              </a:rPr>
              <a:t>as (Number of </a:t>
            </a:r>
            <a:r>
              <a:rPr sz="1600" spc="-10" dirty="0">
                <a:latin typeface="Calibri"/>
                <a:cs typeface="Calibri"/>
              </a:rPr>
              <a:t>rows </a:t>
            </a:r>
            <a:r>
              <a:rPr sz="1600" spc="-5" dirty="0">
                <a:latin typeface="Calibri"/>
                <a:cs typeface="Calibri"/>
              </a:rPr>
              <a:t>to insert, </a:t>
            </a:r>
            <a:r>
              <a:rPr sz="1600" dirty="0">
                <a:latin typeface="Calibri"/>
                <a:cs typeface="Calibri"/>
              </a:rPr>
              <a:t>Number </a:t>
            </a:r>
            <a:r>
              <a:rPr sz="1600" spc="-5" dirty="0">
                <a:latin typeface="Calibri"/>
                <a:cs typeface="Calibri"/>
              </a:rPr>
              <a:t>of columns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insert,  </a:t>
            </a:r>
            <a:r>
              <a:rPr sz="1600" spc="-10" dirty="0">
                <a:latin typeface="Calibri"/>
                <a:cs typeface="Calibri"/>
              </a:rPr>
              <a:t>Cell </a:t>
            </a:r>
            <a:r>
              <a:rPr sz="1600" spc="-5" dirty="0">
                <a:latin typeface="Calibri"/>
                <a:cs typeface="Calibri"/>
              </a:rPr>
              <a:t>padding in points and Cell spacing). The related </a:t>
            </a:r>
            <a:r>
              <a:rPr sz="1600" dirty="0">
                <a:latin typeface="Calibri"/>
                <a:cs typeface="Calibri"/>
              </a:rPr>
              <a:t>Icon 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spc="-5" dirty="0">
                <a:latin typeface="Calibri"/>
                <a:cs typeface="Calibri"/>
              </a:rPr>
              <a:t>we get a glimpse of what  the icon is 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a table in a  document”.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4765675"/>
            <a:ext cx="6845934" cy="4619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7200"/>
            <a:ext cx="6853555" cy="47320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5312409"/>
            <a:ext cx="6903720" cy="4069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9427921"/>
            <a:ext cx="6904990" cy="0"/>
          </a:xfrm>
          <a:custGeom>
            <a:avLst/>
            <a:gdLst/>
            <a:ahLst/>
            <a:cxnLst/>
            <a:rect l="l" t="t" r="r" b="b"/>
            <a:pathLst>
              <a:path w="6904990">
                <a:moveTo>
                  <a:pt x="0" y="0"/>
                </a:moveTo>
                <a:lnTo>
                  <a:pt x="690499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96059"/>
            <a:ext cx="6642100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11. INSERTING</a:t>
            </a:r>
            <a:r>
              <a:rPr spc="-35" dirty="0"/>
              <a:t> </a:t>
            </a:r>
            <a:r>
              <a:rPr spc="-5" dirty="0"/>
              <a:t>IMAGES: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914400"/>
            <a:ext cx="6724015" cy="3002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</a:t>
            </a:r>
            <a:r>
              <a:rPr sz="1600" dirty="0">
                <a:latin typeface="Calibri"/>
                <a:cs typeface="Calibri"/>
              </a:rPr>
              <a:t>images </a:t>
            </a:r>
            <a:r>
              <a:rPr sz="1600" spc="-5" dirty="0">
                <a:latin typeface="Calibri"/>
                <a:cs typeface="Calibri"/>
              </a:rPr>
              <a:t>or multiple images inside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on </a:t>
            </a:r>
            <a:r>
              <a:rPr sz="1600" spc="-10" dirty="0">
                <a:latin typeface="Calibri"/>
                <a:cs typeface="Calibri"/>
              </a:rPr>
              <a:t>the  Insert </a:t>
            </a:r>
            <a:r>
              <a:rPr sz="1600" spc="-5" dirty="0">
                <a:latin typeface="Calibri"/>
                <a:cs typeface="Calibri"/>
              </a:rPr>
              <a:t>Image icon from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from </a:t>
            </a:r>
            <a:r>
              <a:rPr sz="1600" spc="-5" dirty="0">
                <a:latin typeface="Calibri"/>
                <a:cs typeface="Calibri"/>
              </a:rPr>
              <a:t>the menu 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5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use </a:t>
            </a:r>
            <a:r>
              <a:rPr sz="1600" b="1" spc="-5" dirty="0">
                <a:latin typeface="Calibri"/>
                <a:cs typeface="Calibri"/>
              </a:rPr>
              <a:t>Ctrl-I 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an image. A file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dialog will appear and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explore  the images to insert. An image can </a:t>
            </a:r>
            <a:r>
              <a:rPr sz="1600" spc="5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of types (png, jpeg, </a:t>
            </a:r>
            <a:r>
              <a:rPr sz="1600" dirty="0">
                <a:latin typeface="Calibri"/>
                <a:cs typeface="Calibri"/>
              </a:rPr>
              <a:t>gif, </a:t>
            </a:r>
            <a:r>
              <a:rPr sz="1600" spc="-10" dirty="0">
                <a:latin typeface="Calibri"/>
                <a:cs typeface="Calibri"/>
              </a:rPr>
              <a:t>bump, </a:t>
            </a:r>
            <a:r>
              <a:rPr sz="1600" spc="-5" dirty="0">
                <a:latin typeface="Calibri"/>
                <a:cs typeface="Calibri"/>
              </a:rPr>
              <a:t>etc).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</a:t>
            </a:r>
            <a:r>
              <a:rPr sz="1600" dirty="0">
                <a:latin typeface="Calibri"/>
                <a:cs typeface="Calibri"/>
              </a:rPr>
              <a:t>performed 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 inside a status bar </a:t>
            </a:r>
            <a:r>
              <a:rPr sz="1600" b="1" spc="-5" dirty="0">
                <a:latin typeface="Calibri"/>
                <a:cs typeface="Calibri"/>
              </a:rPr>
              <a:t>“Insert</a:t>
            </a:r>
            <a:r>
              <a:rPr sz="1600" b="1" spc="1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Image”.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4182745"/>
            <a:ext cx="6856095" cy="5449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5930"/>
            <a:ext cx="6856095" cy="4323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1334" y="4904104"/>
            <a:ext cx="6856095" cy="4637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44500" y="3352800"/>
            <a:ext cx="6685788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570" dirty="0" smtClean="0">
                <a:solidFill>
                  <a:schemeClr val="tx2"/>
                </a:solidFill>
              </a:rPr>
              <a:t>13. INSERTING BULLETED LIST:</a:t>
            </a:r>
            <a:endParaRPr lang="en-US" sz="357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8" y="4038600"/>
            <a:ext cx="662178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bullet </a:t>
            </a:r>
            <a:r>
              <a:rPr sz="1600" dirty="0">
                <a:latin typeface="Calibri"/>
                <a:cs typeface="Calibri"/>
              </a:rPr>
              <a:t>points </a:t>
            </a:r>
            <a:r>
              <a:rPr sz="1600" spc="-5" dirty="0">
                <a:latin typeface="Calibri"/>
                <a:cs typeface="Calibri"/>
              </a:rPr>
              <a:t>list 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Bulleted list  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Ctrl-Alt-B</a:t>
            </a:r>
            <a:r>
              <a:rPr sz="1600" b="1" spc="1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shortcut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508" y="4953000"/>
            <a:ext cx="6698615" cy="15163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105"/>
              </a:spcBef>
            </a:pP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 bullet points list.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of  </a:t>
            </a:r>
            <a:r>
              <a:rPr sz="1600" spc="-5" dirty="0">
                <a:latin typeface="Calibri"/>
                <a:cs typeface="Calibri"/>
              </a:rPr>
              <a:t>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or by triggering  the shortcut.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 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Bulleted</a:t>
            </a:r>
            <a:r>
              <a:rPr sz="1600" b="1" spc="60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list”.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37108" y="393598"/>
            <a:ext cx="6434455" cy="7157084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425"/>
              </a:spcBef>
            </a:pPr>
            <a:r>
              <a:rPr sz="1600" spc="-5" dirty="0">
                <a:latin typeface="Calibri"/>
                <a:cs typeface="Calibri"/>
              </a:rPr>
              <a:t>on multiple files.</a:t>
            </a:r>
            <a:endParaRPr sz="1600">
              <a:latin typeface="Calibri"/>
              <a:cs typeface="Calibri"/>
            </a:endParaRPr>
          </a:p>
          <a:p>
            <a:pPr marL="241300" marR="335915" indent="-229235">
              <a:lnSpc>
                <a:spcPts val="2250"/>
              </a:lnSpc>
              <a:spcBef>
                <a:spcPts val="120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will be able 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an .npd file which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the extension for our  software.</a:t>
            </a:r>
            <a:endParaRPr sz="1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204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will be able to </a:t>
            </a:r>
            <a:r>
              <a:rPr sz="1600" spc="-10" dirty="0">
                <a:latin typeface="Calibri"/>
                <a:cs typeface="Calibri"/>
              </a:rPr>
              <a:t>save </a:t>
            </a:r>
            <a:r>
              <a:rPr sz="1600" spc="-5" dirty="0">
                <a:latin typeface="Calibri"/>
                <a:cs typeface="Calibri"/>
              </a:rPr>
              <a:t>a file to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it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later.</a:t>
            </a:r>
            <a:endParaRPr sz="1600">
              <a:latin typeface="Calibri"/>
              <a:cs typeface="Calibri"/>
            </a:endParaRPr>
          </a:p>
          <a:p>
            <a:pPr marL="241300" marR="68580" indent="-229235">
              <a:lnSpc>
                <a:spcPct val="116900"/>
              </a:lnSpc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will be able to cut, copy, paste a text and perform undo and redo  operations.</a:t>
            </a:r>
            <a:endParaRPr sz="1600">
              <a:latin typeface="Calibri"/>
              <a:cs typeface="Calibri"/>
            </a:endParaRPr>
          </a:p>
          <a:p>
            <a:pPr marL="241300" marR="613410" indent="-229235">
              <a:lnSpc>
                <a:spcPct val="116900"/>
              </a:lnSpc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will be able to Find words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replace them with choice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particular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words.</a:t>
            </a:r>
            <a:endParaRPr sz="1600">
              <a:latin typeface="Calibri"/>
              <a:cs typeface="Calibri"/>
            </a:endParaRPr>
          </a:p>
          <a:p>
            <a:pPr marL="241300" marR="44450" indent="-229235">
              <a:lnSpc>
                <a:spcPts val="2260"/>
              </a:lnSpc>
              <a:spcBef>
                <a:spcPts val="114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will be able to set the current date and time with multiple </a:t>
            </a:r>
            <a:r>
              <a:rPr sz="1600" spc="-10" dirty="0">
                <a:latin typeface="Calibri"/>
                <a:cs typeface="Calibri"/>
              </a:rPr>
              <a:t>format  </a:t>
            </a:r>
            <a:r>
              <a:rPr sz="1600" spc="-5" dirty="0">
                <a:latin typeface="Calibri"/>
                <a:cs typeface="Calibri"/>
              </a:rPr>
              <a:t>available.</a:t>
            </a:r>
            <a:endParaRPr sz="1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90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will be able to </a:t>
            </a:r>
            <a:r>
              <a:rPr sz="1600" spc="-10" dirty="0">
                <a:latin typeface="Calibri"/>
                <a:cs typeface="Calibri"/>
              </a:rPr>
              <a:t>see </a:t>
            </a:r>
            <a:r>
              <a:rPr sz="1600" spc="-5" dirty="0">
                <a:latin typeface="Calibri"/>
                <a:cs typeface="Calibri"/>
              </a:rPr>
              <a:t>the total words and symbols available</a:t>
            </a:r>
            <a:r>
              <a:rPr sz="1600" spc="1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live.</a:t>
            </a:r>
            <a:endParaRPr sz="1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should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able 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dirty="0">
                <a:latin typeface="Calibri"/>
                <a:cs typeface="Calibri"/>
              </a:rPr>
              <a:t>tables </a:t>
            </a:r>
            <a:r>
              <a:rPr sz="1600" spc="-5" dirty="0">
                <a:latin typeface="Calibri"/>
                <a:cs typeface="Calibri"/>
              </a:rPr>
              <a:t>with spacing and</a:t>
            </a:r>
            <a:r>
              <a:rPr sz="1600" spc="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padding.</a:t>
            </a:r>
            <a:endParaRPr sz="1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should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able 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nested tables within the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table.</a:t>
            </a:r>
            <a:endParaRPr sz="1600">
              <a:latin typeface="Calibri"/>
              <a:cs typeface="Calibri"/>
            </a:endParaRPr>
          </a:p>
          <a:p>
            <a:pPr marL="241300" marR="215265" indent="-229235">
              <a:lnSpc>
                <a:spcPct val="116900"/>
              </a:lnSpc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should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able 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images to make a document </a:t>
            </a:r>
            <a:r>
              <a:rPr sz="1600" dirty="0">
                <a:latin typeface="Calibri"/>
                <a:cs typeface="Calibri"/>
              </a:rPr>
              <a:t>look </a:t>
            </a:r>
            <a:r>
              <a:rPr sz="1600" spc="-5" dirty="0">
                <a:latin typeface="Calibri"/>
                <a:cs typeface="Calibri"/>
              </a:rPr>
              <a:t>more  appealing.</a:t>
            </a:r>
            <a:endParaRPr sz="1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35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should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able 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bulleted and numbered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list.</a:t>
            </a:r>
            <a:endParaRPr sz="1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should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able to align the text for however </a:t>
            </a:r>
            <a:r>
              <a:rPr sz="1600" dirty="0">
                <a:latin typeface="Calibri"/>
                <a:cs typeface="Calibri"/>
              </a:rPr>
              <a:t>he </a:t>
            </a:r>
            <a:r>
              <a:rPr sz="1600" spc="-5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she</a:t>
            </a:r>
            <a:r>
              <a:rPr sz="1600" spc="5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wants.</a:t>
            </a:r>
            <a:endParaRPr sz="1600">
              <a:latin typeface="Calibri"/>
              <a:cs typeface="Calibri"/>
            </a:endParaRPr>
          </a:p>
          <a:p>
            <a:pPr marL="241300" marR="480059" indent="-229235">
              <a:lnSpc>
                <a:spcPct val="116900"/>
              </a:lnSpc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should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able to set the superscripted and subscripted text  formats.</a:t>
            </a:r>
            <a:endParaRPr sz="1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should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able to </a:t>
            </a:r>
            <a:r>
              <a:rPr sz="1600" spc="-10" dirty="0">
                <a:latin typeface="Calibri"/>
                <a:cs typeface="Calibri"/>
              </a:rPr>
              <a:t>indent </a:t>
            </a:r>
            <a:r>
              <a:rPr sz="1600" spc="-5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dedent 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line.</a:t>
            </a:r>
            <a:endParaRPr sz="1600">
              <a:latin typeface="Calibri"/>
              <a:cs typeface="Calibri"/>
            </a:endParaRPr>
          </a:p>
          <a:p>
            <a:pPr marL="241300" marR="5080" indent="-229235">
              <a:lnSpc>
                <a:spcPts val="2260"/>
              </a:lnSpc>
              <a:spcBef>
                <a:spcPts val="114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should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able to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a document, set document measurements  and set the type format the document will be printed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on.</a:t>
            </a:r>
            <a:endParaRPr sz="1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185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should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able to </a:t>
            </a:r>
            <a:r>
              <a:rPr sz="1600" spc="-10" dirty="0">
                <a:latin typeface="Calibri"/>
                <a:cs typeface="Calibri"/>
              </a:rPr>
              <a:t>print </a:t>
            </a:r>
            <a:r>
              <a:rPr sz="1600" spc="-5" dirty="0">
                <a:latin typeface="Calibri"/>
                <a:cs typeface="Calibri"/>
              </a:rPr>
              <a:t>either a grayscale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 colored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document</a:t>
            </a:r>
            <a:endParaRPr sz="1600">
              <a:latin typeface="Calibri"/>
              <a:cs typeface="Calibri"/>
            </a:endParaRPr>
          </a:p>
          <a:p>
            <a:pPr marL="241300">
              <a:lnSpc>
                <a:spcPct val="100000"/>
              </a:lnSpc>
              <a:spcBef>
                <a:spcPts val="325"/>
              </a:spcBef>
            </a:pPr>
            <a:r>
              <a:rPr sz="1600" spc="-10" dirty="0">
                <a:latin typeface="Calibri"/>
                <a:cs typeface="Calibri"/>
              </a:rPr>
              <a:t>(Depends </a:t>
            </a:r>
            <a:r>
              <a:rPr sz="1600" spc="-5" dirty="0">
                <a:latin typeface="Calibri"/>
                <a:cs typeface="Calibri"/>
              </a:rPr>
              <a:t>on if the printer actually support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5" dirty="0">
                <a:latin typeface="Calibri"/>
                <a:cs typeface="Calibri"/>
              </a:rPr>
              <a:t>it).</a:t>
            </a:r>
            <a:endParaRPr sz="1600">
              <a:latin typeface="Calibri"/>
              <a:cs typeface="Calibri"/>
            </a:endParaRPr>
          </a:p>
          <a:p>
            <a:pPr marL="241300" indent="-229235">
              <a:lnSpc>
                <a:spcPct val="100000"/>
              </a:lnSpc>
              <a:spcBef>
                <a:spcPts val="325"/>
              </a:spcBef>
              <a:buFont typeface="Wingdings"/>
              <a:buChar char=""/>
              <a:tabLst>
                <a:tab pos="241935" algn="l"/>
              </a:tabLst>
            </a:pPr>
            <a:r>
              <a:rPr sz="1600" spc="-5" dirty="0">
                <a:latin typeface="Calibri"/>
                <a:cs typeface="Calibri"/>
              </a:rPr>
              <a:t>The user should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able to preview the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before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printing.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7200"/>
            <a:ext cx="6856095" cy="3006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21334" y="3587750"/>
            <a:ext cx="6842759" cy="3393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500" y="7077836"/>
            <a:ext cx="6762623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13. INSERTING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NUMBERED</a:t>
            </a:r>
            <a:r>
              <a:rPr sz="2400" b="1" u="heavy" spc="-3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LISTS: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385" y="7350022"/>
            <a:ext cx="6698615" cy="188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insert numbered list in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on the </a:t>
            </a:r>
            <a:r>
              <a:rPr sz="1600" dirty="0">
                <a:latin typeface="Calibri"/>
                <a:cs typeface="Calibri"/>
              </a:rPr>
              <a:t>Numbered </a:t>
            </a:r>
            <a:r>
              <a:rPr sz="1600" spc="-5" dirty="0">
                <a:latin typeface="Calibri"/>
                <a:cs typeface="Calibri"/>
              </a:rPr>
              <a:t>list  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Ctrl-Alt-N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a numbered list.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user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or by triggering  the shortcut.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508" y="9316923"/>
            <a:ext cx="59391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5" dirty="0">
                <a:latin typeface="Calibri"/>
                <a:cs typeface="Calibri"/>
              </a:rPr>
              <a:t>“Insert Numbered</a:t>
            </a:r>
            <a:r>
              <a:rPr sz="1600" b="1" spc="114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list”.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3864" y="685800"/>
            <a:ext cx="6856095" cy="4178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43864" y="4953000"/>
            <a:ext cx="6830695" cy="43527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0" y="9549841"/>
            <a:ext cx="6880859" cy="0"/>
          </a:xfrm>
          <a:custGeom>
            <a:avLst/>
            <a:gdLst/>
            <a:ahLst/>
            <a:cxnLst/>
            <a:rect l="l" t="t" r="r" b="b"/>
            <a:pathLst>
              <a:path w="6880859">
                <a:moveTo>
                  <a:pt x="0" y="0"/>
                </a:moveTo>
                <a:lnTo>
                  <a:pt x="6880606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23595"/>
            <a:ext cx="6642100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14. </a:t>
            </a:r>
            <a:r>
              <a:rPr dirty="0"/>
              <a:t>SPEECH</a:t>
            </a:r>
            <a:r>
              <a:rPr spc="-80" dirty="0"/>
              <a:t> </a:t>
            </a:r>
            <a:r>
              <a:rPr dirty="0"/>
              <a:t>NOTES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4500" y="678332"/>
            <a:ext cx="6773545" cy="3746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This is a highlighting feature of this </a:t>
            </a:r>
            <a:r>
              <a:rPr sz="1600" dirty="0">
                <a:latin typeface="Calibri"/>
                <a:cs typeface="Calibri"/>
              </a:rPr>
              <a:t>software </a:t>
            </a:r>
            <a:r>
              <a:rPr sz="1600" spc="-5" dirty="0">
                <a:latin typeface="Calibri"/>
                <a:cs typeface="Calibri"/>
              </a:rPr>
              <a:t>(Notedia | Word Processor) </a:t>
            </a:r>
            <a:r>
              <a:rPr sz="1600" spc="-10" dirty="0">
                <a:latin typeface="Calibri"/>
                <a:cs typeface="Calibri"/>
              </a:rPr>
              <a:t>because  </a:t>
            </a:r>
            <a:r>
              <a:rPr sz="1600" spc="-5" dirty="0">
                <a:latin typeface="Calibri"/>
                <a:cs typeface="Calibri"/>
              </a:rPr>
              <a:t>it </a:t>
            </a:r>
            <a:r>
              <a:rPr sz="1600" spc="-10" dirty="0">
                <a:latin typeface="Calibri"/>
                <a:cs typeface="Calibri"/>
              </a:rPr>
              <a:t>uses </a:t>
            </a:r>
            <a:r>
              <a:rPr sz="1600" spc="-5" dirty="0">
                <a:latin typeface="Calibri"/>
                <a:cs typeface="Calibri"/>
              </a:rPr>
              <a:t>Artificial Intelligence. We use google api cloud project and </a:t>
            </a:r>
            <a:r>
              <a:rPr sz="1600" dirty="0">
                <a:latin typeface="Calibri"/>
                <a:cs typeface="Calibri"/>
              </a:rPr>
              <a:t>PyAudio </a:t>
            </a:r>
            <a:r>
              <a:rPr sz="1600" spc="-5" dirty="0">
                <a:latin typeface="Calibri"/>
                <a:cs typeface="Calibri"/>
              </a:rPr>
              <a:t>to  access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microphone connected to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system and use speech_recognition  module to convert the audio spoken from the microphone and use google api to  recognize the audio </a:t>
            </a:r>
            <a:r>
              <a:rPr sz="1600" spc="-10" dirty="0">
                <a:latin typeface="Calibri"/>
                <a:cs typeface="Calibri"/>
              </a:rPr>
              <a:t>being </a:t>
            </a:r>
            <a:r>
              <a:rPr sz="1600" spc="-5" dirty="0">
                <a:latin typeface="Calibri"/>
                <a:cs typeface="Calibri"/>
              </a:rPr>
              <a:t>spoken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convert it into text by clicking 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icon  from the toolbar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dirty="0">
                <a:latin typeface="Calibri"/>
                <a:cs typeface="Calibri"/>
              </a:rPr>
              <a:t>bar. </a:t>
            </a:r>
            <a:r>
              <a:rPr sz="1600" spc="-5" dirty="0">
                <a:latin typeface="Calibri"/>
                <a:cs typeface="Calibri"/>
              </a:rPr>
              <a:t>We can also use </a:t>
            </a:r>
            <a:r>
              <a:rPr sz="1600" b="1" spc="-5" dirty="0">
                <a:latin typeface="Calibri"/>
                <a:cs typeface="Calibri"/>
              </a:rPr>
              <a:t>Ctrl-M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 </a:t>
            </a:r>
            <a:r>
              <a:rPr sz="1600" spc="-10" dirty="0">
                <a:latin typeface="Calibri"/>
                <a:cs typeface="Calibri"/>
              </a:rPr>
              <a:t>insert </a:t>
            </a:r>
            <a:r>
              <a:rPr sz="1600" spc="-5" dirty="0">
                <a:latin typeface="Calibri"/>
                <a:cs typeface="Calibri"/>
              </a:rPr>
              <a:t>speech notes.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action  </a:t>
            </a:r>
            <a:r>
              <a:rPr sz="1600" spc="-5" dirty="0">
                <a:latin typeface="Calibri"/>
                <a:cs typeface="Calibri"/>
              </a:rPr>
              <a:t>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 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what </a:t>
            </a:r>
            <a:r>
              <a:rPr sz="1600" spc="-5" dirty="0">
                <a:latin typeface="Calibri"/>
                <a:cs typeface="Calibri"/>
              </a:rPr>
              <a:t>the icon is about and a  text is displayed inside a status bar </a:t>
            </a:r>
            <a:r>
              <a:rPr sz="1600" b="1" spc="-5" dirty="0">
                <a:latin typeface="Calibri"/>
                <a:cs typeface="Calibri"/>
              </a:rPr>
              <a:t>“Speak something in your</a:t>
            </a:r>
            <a:r>
              <a:rPr sz="1600" b="1" spc="8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microphone”.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4550409"/>
            <a:ext cx="6856730" cy="4895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1447800"/>
            <a:ext cx="6850380" cy="65989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9473641"/>
            <a:ext cx="6821170" cy="0"/>
          </a:xfrm>
          <a:custGeom>
            <a:avLst/>
            <a:gdLst/>
            <a:ahLst/>
            <a:cxnLst/>
            <a:rect l="l" t="t" r="r" b="b"/>
            <a:pathLst>
              <a:path w="6821170">
                <a:moveTo>
                  <a:pt x="0" y="0"/>
                </a:moveTo>
                <a:lnTo>
                  <a:pt x="6821170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96059"/>
            <a:ext cx="6695948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15. CHOOSING </a:t>
            </a:r>
            <a:r>
              <a:rPr dirty="0"/>
              <a:t>FONT</a:t>
            </a:r>
            <a:r>
              <a:rPr spc="-65" dirty="0"/>
              <a:t> </a:t>
            </a:r>
            <a:r>
              <a:rPr dirty="0"/>
              <a:t>FAMILY: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1039584"/>
            <a:ext cx="6631940" cy="11417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choose number of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fonts installed. </a:t>
            </a:r>
            <a:r>
              <a:rPr sz="1600" spc="-10" dirty="0">
                <a:latin typeface="Calibri"/>
                <a:cs typeface="Calibri"/>
              </a:rPr>
              <a:t>The fonts </a:t>
            </a:r>
            <a:r>
              <a:rPr sz="1600" spc="-5" dirty="0">
                <a:latin typeface="Calibri"/>
                <a:cs typeface="Calibri"/>
              </a:rPr>
              <a:t>will be individual </a:t>
            </a:r>
            <a:r>
              <a:rPr sz="1600" spc="-10" dirty="0">
                <a:latin typeface="Calibri"/>
                <a:cs typeface="Calibri"/>
              </a:rPr>
              <a:t>for  </a:t>
            </a:r>
            <a:r>
              <a:rPr sz="1600" spc="-5" dirty="0">
                <a:latin typeface="Calibri"/>
                <a:cs typeface="Calibri"/>
              </a:rPr>
              <a:t>every text selected unlike </a:t>
            </a:r>
            <a:r>
              <a:rPr sz="1600" spc="-10" dirty="0">
                <a:latin typeface="Calibri"/>
                <a:cs typeface="Calibri"/>
              </a:rPr>
              <a:t>notepad </a:t>
            </a:r>
            <a:r>
              <a:rPr sz="1600" spc="-5" dirty="0">
                <a:latin typeface="Calibri"/>
                <a:cs typeface="Calibri"/>
              </a:rPr>
              <a:t>which </a:t>
            </a:r>
            <a:r>
              <a:rPr sz="1600" spc="-10" dirty="0">
                <a:latin typeface="Calibri"/>
                <a:cs typeface="Calibri"/>
              </a:rPr>
              <a:t>has </a:t>
            </a:r>
            <a:r>
              <a:rPr sz="1600" spc="-5" dirty="0">
                <a:latin typeface="Calibri"/>
                <a:cs typeface="Calibri"/>
              </a:rPr>
              <a:t>one single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for a </a:t>
            </a:r>
            <a:r>
              <a:rPr sz="1600" dirty="0">
                <a:latin typeface="Calibri"/>
                <a:cs typeface="Calibri"/>
              </a:rPr>
              <a:t>complete  </a:t>
            </a:r>
            <a:r>
              <a:rPr sz="1600" spc="-5" dirty="0">
                <a:latin typeface="Calibri"/>
                <a:cs typeface="Calibri"/>
              </a:rPr>
              <a:t>document.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Combo Box is used to </a:t>
            </a:r>
            <a:r>
              <a:rPr sz="1600" spc="-10" dirty="0">
                <a:latin typeface="Calibri"/>
                <a:cs typeface="Calibri"/>
              </a:rPr>
              <a:t>select </a:t>
            </a:r>
            <a:r>
              <a:rPr sz="1600" spc="-5" dirty="0">
                <a:latin typeface="Calibri"/>
                <a:cs typeface="Calibri"/>
              </a:rPr>
              <a:t>a font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from.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0699" y="2438400"/>
            <a:ext cx="6728459" cy="6623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396059"/>
            <a:ext cx="6642100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16. CHOOSING </a:t>
            </a:r>
            <a:r>
              <a:rPr dirty="0"/>
              <a:t>FONT</a:t>
            </a:r>
            <a:r>
              <a:rPr spc="-55" dirty="0"/>
              <a:t> </a:t>
            </a:r>
            <a:r>
              <a:rPr dirty="0"/>
              <a:t>SIZES: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853620"/>
            <a:ext cx="6729095" cy="1515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choose font sizes to make our text appear bigger or smaller.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font size  will be individual </a:t>
            </a:r>
            <a:r>
              <a:rPr sz="1600" spc="-1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every text selected unlike notepad which </a:t>
            </a:r>
            <a:r>
              <a:rPr sz="1600" spc="-10" dirty="0">
                <a:latin typeface="Calibri"/>
                <a:cs typeface="Calibri"/>
              </a:rPr>
              <a:t>has </a:t>
            </a:r>
            <a:r>
              <a:rPr sz="1600" spc="-5" dirty="0">
                <a:latin typeface="Calibri"/>
                <a:cs typeface="Calibri"/>
              </a:rPr>
              <a:t>one single </a:t>
            </a:r>
            <a:r>
              <a:rPr sz="1600" spc="-10" dirty="0">
                <a:latin typeface="Calibri"/>
                <a:cs typeface="Calibri"/>
              </a:rPr>
              <a:t>font  </a:t>
            </a:r>
            <a:r>
              <a:rPr sz="1600" spc="-5" dirty="0">
                <a:latin typeface="Calibri"/>
                <a:cs typeface="Calibri"/>
              </a:rPr>
              <a:t>size for a complete document. </a:t>
            </a:r>
            <a:r>
              <a:rPr sz="1600" spc="-10" dirty="0">
                <a:latin typeface="Calibri"/>
                <a:cs typeface="Calibri"/>
              </a:rPr>
              <a:t>Font </a:t>
            </a:r>
            <a:r>
              <a:rPr sz="1600" spc="-5" dirty="0">
                <a:latin typeface="Calibri"/>
                <a:cs typeface="Calibri"/>
              </a:rPr>
              <a:t>Spin Size is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increase or decrease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font size.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2475716"/>
            <a:ext cx="6856095" cy="67171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173690"/>
            <a:ext cx="6565900" cy="111158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17. </a:t>
            </a:r>
            <a:r>
              <a:rPr dirty="0"/>
              <a:t>CHANGE </a:t>
            </a:r>
            <a:r>
              <a:rPr spc="-5" dirty="0"/>
              <a:t>TEXT </a:t>
            </a:r>
            <a:r>
              <a:rPr dirty="0"/>
              <a:t>FOREGROUND</a:t>
            </a:r>
            <a:r>
              <a:rPr spc="-90" dirty="0"/>
              <a:t> </a:t>
            </a:r>
            <a:r>
              <a:rPr spc="-5" dirty="0"/>
              <a:t>COLOR: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8508" y="1314451"/>
            <a:ext cx="6684009" cy="411987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change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Foreground </a:t>
            </a:r>
            <a:r>
              <a:rPr sz="1600" spc="-1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Ctrl-Alt-F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Color will be individual for </a:t>
            </a:r>
            <a:r>
              <a:rPr sz="1600" spc="5" dirty="0">
                <a:latin typeface="Calibri"/>
                <a:cs typeface="Calibri"/>
              </a:rPr>
              <a:t>every </a:t>
            </a:r>
            <a:r>
              <a:rPr sz="1600" spc="-5" dirty="0">
                <a:latin typeface="Calibri"/>
                <a:cs typeface="Calibri"/>
              </a:rPr>
              <a:t>text  </a:t>
            </a:r>
            <a:r>
              <a:rPr sz="1600" spc="-10" dirty="0">
                <a:latin typeface="Calibri"/>
                <a:cs typeface="Calibri"/>
              </a:rPr>
              <a:t>selected. </a:t>
            </a:r>
            <a:r>
              <a:rPr sz="1600" spc="-5" dirty="0">
                <a:latin typeface="Calibri"/>
                <a:cs typeface="Calibri"/>
              </a:rPr>
              <a:t>When Font Foreground color function is triggered, the dialog for  choosing a color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 will appear and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can select either  from the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colors or user can make custom colors as </a:t>
            </a:r>
            <a:r>
              <a:rPr sz="1600" dirty="0">
                <a:latin typeface="Calibri"/>
                <a:cs typeface="Calibri"/>
              </a:rPr>
              <a:t>well </a:t>
            </a:r>
            <a:r>
              <a:rPr sz="1600" spc="-5" dirty="0">
                <a:latin typeface="Calibri"/>
                <a:cs typeface="Calibri"/>
              </a:rPr>
              <a:t>and the swatches  will be saved as </a:t>
            </a:r>
            <a:r>
              <a:rPr sz="1600" dirty="0">
                <a:latin typeface="Calibri"/>
                <a:cs typeface="Calibri"/>
              </a:rPr>
              <a:t>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customized color picked will also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hex </a:t>
            </a:r>
            <a:r>
              <a:rPr sz="1600" spc="-5" dirty="0">
                <a:latin typeface="Calibri"/>
                <a:cs typeface="Calibri"/>
              </a:rPr>
              <a:t>code as  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 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5" dirty="0">
                <a:latin typeface="Calibri"/>
                <a:cs typeface="Calibri"/>
              </a:rPr>
              <a:t>“Change text Foreground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Color”.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1334" y="5586730"/>
            <a:ext cx="6856095" cy="42430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457200"/>
            <a:ext cx="6856095" cy="5170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500" y="5726048"/>
            <a:ext cx="5198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18. CHANGE TEXT BACKGROUND</a:t>
            </a:r>
            <a:r>
              <a:rPr sz="2400" b="1" u="heavy" spc="-2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COLOR: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8508" y="6074334"/>
            <a:ext cx="6684009" cy="2630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change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Background </a:t>
            </a:r>
            <a:r>
              <a:rPr sz="1600" spc="-1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document by clicking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icon from the toolbar or from the menu bar. 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Ctrl-Alt-B </a:t>
            </a:r>
            <a:r>
              <a:rPr sz="1600" spc="-10" dirty="0">
                <a:latin typeface="Calibri"/>
                <a:cs typeface="Calibri"/>
              </a:rPr>
              <a:t>shortcut  key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spc="-10" dirty="0">
                <a:latin typeface="Calibri"/>
                <a:cs typeface="Calibri"/>
              </a:rPr>
              <a:t>open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Color will be individual for every text  </a:t>
            </a:r>
            <a:r>
              <a:rPr sz="1600" spc="-10" dirty="0">
                <a:latin typeface="Calibri"/>
                <a:cs typeface="Calibri"/>
              </a:rPr>
              <a:t>selected. </a:t>
            </a:r>
            <a:r>
              <a:rPr sz="1600" spc="-5" dirty="0">
                <a:latin typeface="Calibri"/>
                <a:cs typeface="Calibri"/>
              </a:rPr>
              <a:t>When Font Foreground color function is triggered, the dialog for  choosing a color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color </a:t>
            </a:r>
            <a:r>
              <a:rPr sz="1600" spc="-5" dirty="0">
                <a:latin typeface="Calibri"/>
                <a:cs typeface="Calibri"/>
              </a:rPr>
              <a:t>picker dialog will </a:t>
            </a:r>
            <a:r>
              <a:rPr sz="1600" dirty="0">
                <a:latin typeface="Calibri"/>
                <a:cs typeface="Calibri"/>
              </a:rPr>
              <a:t>appear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can select either  from the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colors or user can make custom colors as </a:t>
            </a:r>
            <a:r>
              <a:rPr sz="1600" dirty="0">
                <a:latin typeface="Calibri"/>
                <a:cs typeface="Calibri"/>
              </a:rPr>
              <a:t>well </a:t>
            </a:r>
            <a:r>
              <a:rPr sz="1600" spc="-5" dirty="0">
                <a:latin typeface="Calibri"/>
                <a:cs typeface="Calibri"/>
              </a:rPr>
              <a:t>and the swatches  will be </a:t>
            </a:r>
            <a:r>
              <a:rPr sz="1600" spc="-10" dirty="0">
                <a:latin typeface="Calibri"/>
                <a:cs typeface="Calibri"/>
              </a:rPr>
              <a:t>saved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dirty="0">
                <a:latin typeface="Calibri"/>
                <a:cs typeface="Calibri"/>
              </a:rPr>
              <a:t>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customized color picked will also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hex </a:t>
            </a:r>
            <a:r>
              <a:rPr sz="1600" spc="-5" dirty="0">
                <a:latin typeface="Calibri"/>
                <a:cs typeface="Calibri"/>
              </a:rPr>
              <a:t>code</a:t>
            </a:r>
            <a:r>
              <a:rPr sz="1600" spc="1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8508" y="8679180"/>
            <a:ext cx="664464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well.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 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</a:t>
            </a:r>
            <a:r>
              <a:rPr sz="1600" spc="14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When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306729"/>
            <a:ext cx="6621145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10" dirty="0">
                <a:latin typeface="Calibri"/>
                <a:cs typeface="Calibri"/>
              </a:rPr>
              <a:t>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5" dirty="0">
                <a:latin typeface="Calibri"/>
                <a:cs typeface="Calibri"/>
              </a:rPr>
              <a:t>“Change text Background</a:t>
            </a:r>
            <a:r>
              <a:rPr sz="1600" b="1" spc="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Color”.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334" y="1200785"/>
            <a:ext cx="6856095" cy="3854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1334" y="5180329"/>
            <a:ext cx="6856095" cy="4076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913244"/>
            <a:ext cx="66421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70534" indent="-458470">
              <a:lnSpc>
                <a:spcPct val="100000"/>
              </a:lnSpc>
              <a:spcBef>
                <a:spcPts val="965"/>
              </a:spcBef>
              <a:buAutoNum type="arabicPeriod" startAt="20"/>
              <a:tabLst>
                <a:tab pos="471170" algn="l"/>
              </a:tabLst>
            </a:pPr>
            <a:r>
              <a:rPr lang="en-US" sz="2400" b="1" u="heavy" spc="-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MAKE </a:t>
            </a:r>
            <a:r>
              <a:rPr lang="en-US" sz="2400" b="1" u="heavy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 </a:t>
            </a:r>
            <a:r>
              <a:rPr lang="en-US" sz="2400" b="1" u="heavy" spc="-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 APPEAR</a:t>
            </a:r>
            <a:r>
              <a:rPr lang="en-US" sz="2400" b="1" u="heavy" spc="1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lang="en-US" sz="2400" b="1" u="heavy" spc="-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ITALICIZED:</a:t>
            </a: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295400"/>
            <a:ext cx="6783070" cy="85845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71755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</a:t>
            </a:r>
            <a:r>
              <a:rPr sz="1600" spc="-10" dirty="0">
                <a:latin typeface="Calibri"/>
                <a:cs typeface="Calibri"/>
              </a:rPr>
              <a:t>bold </a:t>
            </a:r>
            <a:r>
              <a:rPr sz="1600" spc="-5" dirty="0">
                <a:latin typeface="Calibri"/>
                <a:cs typeface="Calibri"/>
              </a:rPr>
              <a:t>by clicking on the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from the toolbar or from 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Ctrl-B </a:t>
            </a:r>
            <a:r>
              <a:rPr sz="1600" spc="-10" dirty="0">
                <a:latin typeface="Calibri"/>
                <a:cs typeface="Calibri"/>
              </a:rPr>
              <a:t>shortcut key </a:t>
            </a:r>
            <a:r>
              <a:rPr sz="1600" spc="-5" dirty="0">
                <a:latin typeface="Calibri"/>
                <a:cs typeface="Calibri"/>
              </a:rPr>
              <a:t>to make a text appear</a:t>
            </a:r>
            <a:r>
              <a:rPr sz="1600" spc="1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bold.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Calibri"/>
                <a:cs typeface="Calibri"/>
              </a:rPr>
              <a:t>The 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</a:t>
            </a:r>
            <a:r>
              <a:rPr sz="1600" spc="1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performed</a:t>
            </a:r>
            <a:endParaRPr sz="1600" dirty="0">
              <a:latin typeface="Calibri"/>
              <a:cs typeface="Calibri"/>
            </a:endParaRPr>
          </a:p>
          <a:p>
            <a:pPr marL="76200" marR="5080">
              <a:lnSpc>
                <a:spcPct val="152500"/>
              </a:lnSpc>
              <a:spcBef>
                <a:spcPts val="15"/>
              </a:spcBef>
            </a:pPr>
            <a:r>
              <a:rPr sz="1600" spc="-5" dirty="0">
                <a:latin typeface="Calibri"/>
                <a:cs typeface="Calibri"/>
              </a:rPr>
              <a:t>when icon is triggered by clicking </a:t>
            </a:r>
            <a:r>
              <a:rPr sz="1600" dirty="0">
                <a:latin typeface="Calibri"/>
                <a:cs typeface="Calibri"/>
              </a:rPr>
              <a:t>or 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 </a:t>
            </a:r>
            <a:r>
              <a:rPr sz="1600" spc="-1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30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bold”.</a:t>
            </a:r>
            <a:endParaRPr sz="1600" dirty="0">
              <a:latin typeface="Calibri"/>
              <a:cs typeface="Calibri"/>
            </a:endParaRPr>
          </a:p>
          <a:p>
            <a:pPr marL="470534" indent="-458470">
              <a:lnSpc>
                <a:spcPct val="100000"/>
              </a:lnSpc>
              <a:spcBef>
                <a:spcPts val="965"/>
              </a:spcBef>
              <a:buAutoNum type="arabicPeriod" startAt="20"/>
              <a:tabLst>
                <a:tab pos="471170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MAKE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 APPEAR</a:t>
            </a:r>
            <a:r>
              <a:rPr sz="2400" b="1" u="heavy" spc="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ITALICIZED:</a:t>
            </a:r>
            <a:endParaRPr sz="24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italicized by clicking on the icon from the toolbar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or</a:t>
            </a:r>
            <a:endParaRPr sz="1600" dirty="0">
              <a:latin typeface="Calibri"/>
              <a:cs typeface="Calibri"/>
            </a:endParaRPr>
          </a:p>
          <a:p>
            <a:pPr marL="76200" marR="254000" algn="just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Ctrl-I </a:t>
            </a:r>
            <a:r>
              <a:rPr sz="1600" spc="-5" dirty="0">
                <a:latin typeface="Calibri"/>
                <a:cs typeface="Calibri"/>
              </a:rPr>
              <a:t>shortcut key to make a text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italicized.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user of what action </a:t>
            </a:r>
            <a:r>
              <a:rPr sz="1600" dirty="0">
                <a:latin typeface="Calibri"/>
                <a:cs typeface="Calibri"/>
              </a:rPr>
              <a:t>will</a:t>
            </a:r>
            <a:r>
              <a:rPr sz="1600" spc="11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</a:t>
            </a:r>
            <a:endParaRPr sz="1600" dirty="0">
              <a:latin typeface="Calibri"/>
              <a:cs typeface="Calibri"/>
            </a:endParaRPr>
          </a:p>
          <a:p>
            <a:pPr marL="76200" marR="76835" algn="just">
              <a:lnSpc>
                <a:spcPct val="152500"/>
              </a:lnSpc>
              <a:spcBef>
                <a:spcPts val="10"/>
              </a:spcBef>
            </a:pP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45" dirty="0">
                <a:latin typeface="Calibri"/>
                <a:cs typeface="Calibri"/>
              </a:rPr>
              <a:t> </a:t>
            </a:r>
            <a:r>
              <a:rPr sz="1600" b="1" dirty="0">
                <a:latin typeface="Calibri"/>
                <a:cs typeface="Calibri"/>
              </a:rPr>
              <a:t>italicized”.</a:t>
            </a:r>
            <a:endParaRPr sz="1600" dirty="0">
              <a:latin typeface="Calibri"/>
              <a:cs typeface="Calibri"/>
            </a:endParaRPr>
          </a:p>
          <a:p>
            <a:pPr marL="470534" indent="-458470">
              <a:lnSpc>
                <a:spcPct val="100000"/>
              </a:lnSpc>
              <a:spcBef>
                <a:spcPts val="965"/>
              </a:spcBef>
              <a:buAutoNum type="arabicPeriod" startAt="21"/>
              <a:tabLst>
                <a:tab pos="471170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MAKE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 APPEAR</a:t>
            </a:r>
            <a:r>
              <a:rPr sz="2400" b="1" u="heavy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UNDERLINED:</a:t>
            </a:r>
            <a:endParaRPr sz="24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underlined by clicking on the icon from the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 dirty="0">
              <a:latin typeface="Calibri"/>
              <a:cs typeface="Calibri"/>
            </a:endParaRPr>
          </a:p>
          <a:p>
            <a:pPr marL="76200" marR="10160" algn="just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Ctrl-U </a:t>
            </a:r>
            <a:r>
              <a:rPr sz="1600" spc="-5" dirty="0">
                <a:latin typeface="Calibri"/>
                <a:cs typeface="Calibri"/>
              </a:rPr>
              <a:t>shortcut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to make a text </a:t>
            </a:r>
            <a:r>
              <a:rPr sz="1600" spc="-10" dirty="0">
                <a:latin typeface="Calibri"/>
                <a:cs typeface="Calibri"/>
              </a:rPr>
              <a:t>appear  </a:t>
            </a:r>
            <a:r>
              <a:rPr sz="1600" spc="-5" dirty="0">
                <a:latin typeface="Calibri"/>
                <a:cs typeface="Calibri"/>
              </a:rPr>
              <a:t>underlined.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related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user of what action will</a:t>
            </a:r>
            <a:r>
              <a:rPr sz="1600" spc="9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be</a:t>
            </a:r>
            <a:endParaRPr sz="1600" dirty="0">
              <a:latin typeface="Calibri"/>
              <a:cs typeface="Calibri"/>
            </a:endParaRPr>
          </a:p>
          <a:p>
            <a:pPr marL="76200" marR="76200" algn="just">
              <a:lnSpc>
                <a:spcPct val="152600"/>
              </a:lnSpc>
              <a:spcBef>
                <a:spcPts val="10"/>
              </a:spcBef>
            </a:pP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</a:t>
            </a:r>
            <a:r>
              <a:rPr sz="1600" dirty="0">
                <a:latin typeface="Calibri"/>
                <a:cs typeface="Calibri"/>
              </a:rPr>
              <a:t>icon </a:t>
            </a:r>
            <a:r>
              <a:rPr sz="1600" spc="-5" dirty="0">
                <a:latin typeface="Calibri"/>
                <a:cs typeface="Calibri"/>
              </a:rPr>
              <a:t>is triggered by 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of what the icon is about and a text is 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</a:t>
            </a:r>
            <a:r>
              <a:rPr sz="1600" b="1" spc="5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underlined”.</a:t>
            </a:r>
            <a:endParaRPr sz="1600" dirty="0">
              <a:latin typeface="Calibri"/>
              <a:cs typeface="Calibri"/>
            </a:endParaRPr>
          </a:p>
          <a:p>
            <a:pPr marL="470534" indent="-458470">
              <a:lnSpc>
                <a:spcPct val="100000"/>
              </a:lnSpc>
              <a:spcBef>
                <a:spcPts val="960"/>
              </a:spcBef>
              <a:buAutoNum type="arabicPeriod" startAt="22"/>
              <a:tabLst>
                <a:tab pos="471170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MAKE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 APPEAR</a:t>
            </a:r>
            <a:r>
              <a:rPr sz="2400" b="1" u="heavy" spc="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STRIKED-OUT:</a:t>
            </a:r>
            <a:endParaRPr sz="24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striked-out by clicking 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icon from the</a:t>
            </a:r>
            <a:r>
              <a:rPr sz="1600" spc="2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1005"/>
              </a:spcBef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The 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what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idx="1"/>
          </p:nvPr>
        </p:nvSpPr>
        <p:spPr>
          <a:xfrm>
            <a:off x="638476" y="1743267"/>
            <a:ext cx="6600524" cy="54195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pc="-5" dirty="0"/>
              <a:t>The materials for </a:t>
            </a:r>
            <a:r>
              <a:rPr spc="-10" dirty="0"/>
              <a:t>our </a:t>
            </a:r>
            <a:r>
              <a:rPr spc="-5" dirty="0"/>
              <a:t>Word Processor are ideas and experiences that we </a:t>
            </a:r>
            <a:r>
              <a:rPr spc="-10" dirty="0"/>
              <a:t>have  </a:t>
            </a:r>
            <a:r>
              <a:rPr spc="-5" dirty="0"/>
              <a:t>learned from YouTube </a:t>
            </a:r>
            <a:r>
              <a:rPr dirty="0"/>
              <a:t>Playlist. </a:t>
            </a:r>
            <a:r>
              <a:rPr spc="-10" dirty="0"/>
              <a:t>We have </a:t>
            </a:r>
            <a:r>
              <a:rPr spc="-5" dirty="0"/>
              <a:t>read books to better implement PyQt5  with Python into making </a:t>
            </a:r>
            <a:r>
              <a:rPr spc="-10" dirty="0"/>
              <a:t>own </a:t>
            </a:r>
            <a:r>
              <a:rPr spc="-5" dirty="0"/>
              <a:t>GUI </a:t>
            </a:r>
            <a:r>
              <a:rPr dirty="0"/>
              <a:t>based </a:t>
            </a:r>
            <a:r>
              <a:rPr spc="-5" dirty="0"/>
              <a:t>applications, Finally we implemented  </a:t>
            </a:r>
            <a:r>
              <a:rPr spc="-10" dirty="0"/>
              <a:t>our </a:t>
            </a:r>
            <a:r>
              <a:rPr spc="-5" dirty="0"/>
              <a:t>software using Visual Studio Code and Python 3.6.9 and </a:t>
            </a:r>
            <a:r>
              <a:rPr spc="-10" dirty="0"/>
              <a:t>used </a:t>
            </a:r>
            <a:r>
              <a:rPr dirty="0"/>
              <a:t>icons </a:t>
            </a:r>
            <a:r>
              <a:rPr spc="-5" dirty="0"/>
              <a:t>from  IconFinder.com, PyQt5 libraries, speech_recognition </a:t>
            </a:r>
            <a:r>
              <a:rPr spc="-10" dirty="0"/>
              <a:t>libraries, </a:t>
            </a:r>
            <a:r>
              <a:rPr spc="-5" dirty="0"/>
              <a:t>QtPrintSupport </a:t>
            </a:r>
            <a:r>
              <a:rPr dirty="0"/>
              <a:t>to  </a:t>
            </a:r>
            <a:r>
              <a:rPr spc="-10" dirty="0"/>
              <a:t>support </a:t>
            </a:r>
            <a:r>
              <a:rPr spc="-5" dirty="0"/>
              <a:t>printing functionalities. All these experiences </a:t>
            </a:r>
            <a:r>
              <a:rPr dirty="0"/>
              <a:t>we </a:t>
            </a:r>
            <a:r>
              <a:rPr spc="-10" dirty="0"/>
              <a:t>have </a:t>
            </a:r>
            <a:r>
              <a:rPr spc="-5" dirty="0"/>
              <a:t>got and </a:t>
            </a:r>
            <a:r>
              <a:rPr dirty="0"/>
              <a:t>finally  </a:t>
            </a:r>
            <a:r>
              <a:rPr spc="-5" dirty="0"/>
              <a:t>implemented them into </a:t>
            </a:r>
            <a:r>
              <a:rPr spc="-10" dirty="0"/>
              <a:t>our own </a:t>
            </a:r>
            <a:r>
              <a:rPr spc="-5" dirty="0"/>
              <a:t>unique software comprises of useful rich  features.</a:t>
            </a: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The </a:t>
            </a:r>
            <a:r>
              <a:rPr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Materials</a:t>
            </a:r>
            <a:r>
              <a:rPr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used:</a:t>
            </a:r>
          </a:p>
          <a:p>
            <a:pPr marL="469900" indent="-229235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470534" algn="l"/>
              </a:tabLst>
            </a:pPr>
            <a:r>
              <a:rPr spc="-5" dirty="0"/>
              <a:t>Icons from</a:t>
            </a:r>
            <a:r>
              <a:rPr spc="-10" dirty="0"/>
              <a:t> </a:t>
            </a:r>
            <a:r>
              <a:rPr spc="-5" dirty="0"/>
              <a:t>IconFinder.</a:t>
            </a:r>
          </a:p>
          <a:p>
            <a:pPr marL="469900" marR="212725" indent="-229235">
              <a:lnSpc>
                <a:spcPct val="152500"/>
              </a:lnSpc>
              <a:buFont typeface="Wingdings"/>
              <a:buChar char=""/>
              <a:tabLst>
                <a:tab pos="470534" algn="l"/>
              </a:tabLst>
            </a:pPr>
            <a:r>
              <a:rPr spc="-5" dirty="0"/>
              <a:t>PyQt5 Book (Creating GUI Applications with Python Qt5 (PyQt5 Edition):  The hands-on </a:t>
            </a:r>
            <a:r>
              <a:rPr dirty="0"/>
              <a:t>guide </a:t>
            </a:r>
            <a:r>
              <a:rPr spc="-5" dirty="0"/>
              <a:t>to making apps with </a:t>
            </a:r>
            <a:r>
              <a:rPr dirty="0"/>
              <a:t>Python).</a:t>
            </a:r>
          </a:p>
          <a:p>
            <a:pPr marL="469900" indent="-229235">
              <a:lnSpc>
                <a:spcPct val="100000"/>
              </a:lnSpc>
              <a:spcBef>
                <a:spcPts val="1010"/>
              </a:spcBef>
              <a:buFont typeface="Wingdings"/>
              <a:buChar char=""/>
              <a:tabLst>
                <a:tab pos="470534" algn="l"/>
              </a:tabLst>
            </a:pPr>
            <a:r>
              <a:rPr spc="-10" dirty="0"/>
              <a:t>YouTube </a:t>
            </a:r>
            <a:r>
              <a:rPr spc="-5" dirty="0"/>
              <a:t>Playlist </a:t>
            </a:r>
            <a:r>
              <a:rPr spc="-10" dirty="0"/>
              <a:t>(PyQt </a:t>
            </a:r>
            <a:r>
              <a:rPr spc="-5" dirty="0"/>
              <a:t>with Python GUI Programming</a:t>
            </a:r>
            <a:r>
              <a:rPr spc="60" dirty="0"/>
              <a:t> </a:t>
            </a:r>
            <a:r>
              <a:rPr dirty="0"/>
              <a:t>Tutorial).</a:t>
            </a:r>
          </a:p>
          <a:p>
            <a:pPr marL="469900" indent="-229235">
              <a:lnSpc>
                <a:spcPct val="100000"/>
              </a:lnSpc>
              <a:spcBef>
                <a:spcPts val="1005"/>
              </a:spcBef>
              <a:buFont typeface="Wingdings"/>
              <a:buChar char=""/>
              <a:tabLst>
                <a:tab pos="470534" algn="l"/>
              </a:tabLst>
            </a:pPr>
            <a:r>
              <a:rPr spc="-5" dirty="0"/>
              <a:t>Visual Studio Code.</a:t>
            </a:r>
          </a:p>
          <a:p>
            <a:pPr marL="469900" indent="-229235">
              <a:lnSpc>
                <a:spcPct val="100000"/>
              </a:lnSpc>
              <a:spcBef>
                <a:spcPts val="1019"/>
              </a:spcBef>
              <a:buFont typeface="Wingdings"/>
              <a:buChar char=""/>
              <a:tabLst>
                <a:tab pos="470534" algn="l"/>
              </a:tabLst>
            </a:pPr>
            <a:r>
              <a:rPr spc="-5" dirty="0"/>
              <a:t>Ideas from Microsoft Word/Notepad.</a:t>
            </a:r>
          </a:p>
          <a:p>
            <a:pPr marL="469900" marR="371475" indent="-229235">
              <a:lnSpc>
                <a:spcPct val="152500"/>
              </a:lnSpc>
              <a:spcBef>
                <a:spcPts val="5"/>
              </a:spcBef>
              <a:buFont typeface="Wingdings"/>
              <a:buChar char=""/>
              <a:tabLst>
                <a:tab pos="470534" algn="l"/>
              </a:tabLst>
            </a:pPr>
            <a:r>
              <a:rPr spc="-10" dirty="0"/>
              <a:t>How </a:t>
            </a:r>
            <a:r>
              <a:rPr spc="-5" dirty="0"/>
              <a:t>our word processor can be </a:t>
            </a:r>
            <a:r>
              <a:rPr dirty="0"/>
              <a:t>easily </a:t>
            </a:r>
            <a:r>
              <a:rPr spc="-5" dirty="0"/>
              <a:t>accessible to person with visual  impairments.</a:t>
            </a:r>
          </a:p>
        </p:txBody>
      </p:sp>
      <p:sp>
        <p:nvSpPr>
          <p:cNvPr id="4" name="object 2"/>
          <p:cNvSpPr txBox="1">
            <a:spLocks/>
          </p:cNvSpPr>
          <p:nvPr/>
        </p:nvSpPr>
        <p:spPr>
          <a:xfrm>
            <a:off x="1447800" y="304800"/>
            <a:ext cx="4504056" cy="150114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7772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90" b="1" i="0" kern="1200" cap="all">
                <a:solidFill>
                  <a:schemeClr val="tx1"/>
                </a:solidFill>
                <a:effectLst>
                  <a:outerShdw blurRad="50800" dist="63500" dir="2700000" algn="tl" rotWithShape="0">
                    <a:srgbClr val="000000">
                      <a:alpha val="48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12700" marR="5080" indent="25400">
              <a:lnSpc>
                <a:spcPct val="101699"/>
              </a:lnSpc>
            </a:pPr>
            <a:r>
              <a:rPr lang="en-US" sz="4800" spc="-5" dirty="0" smtClean="0"/>
              <a:t>GATHERING  MATERIALS:</a:t>
            </a:r>
            <a:endParaRPr lang="en-US" sz="4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306729"/>
            <a:ext cx="6460490" cy="151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</a:t>
            </a:r>
            <a:r>
              <a:rPr sz="1600" dirty="0">
                <a:latin typeface="Calibri"/>
                <a:cs typeface="Calibri"/>
              </a:rPr>
              <a:t>clicking </a:t>
            </a:r>
            <a:r>
              <a:rPr sz="1600" spc="-5" dirty="0">
                <a:latin typeface="Calibri"/>
                <a:cs typeface="Calibri"/>
              </a:rPr>
              <a:t>or by triggering 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 striked-  out”.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334" y="2254250"/>
            <a:ext cx="6856095" cy="6889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600" y="1772025"/>
            <a:ext cx="732790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lang="en-US" sz="2400" b="1" u="heavy" spc="-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24. MAKE </a:t>
            </a:r>
            <a:r>
              <a:rPr lang="en-US" sz="2400" b="1" u="heavy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 </a:t>
            </a:r>
            <a:r>
              <a:rPr lang="en-US" sz="2400" b="1" u="heavy" spc="-5" dirty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 SUBSCRIPTED:</a:t>
            </a: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600" y="2286000"/>
            <a:ext cx="6727190" cy="2630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superscripted by clicking </a:t>
            </a:r>
            <a:r>
              <a:rPr sz="1600" dirty="0">
                <a:latin typeface="Calibri"/>
                <a:cs typeface="Calibri"/>
              </a:rPr>
              <a:t>on </a:t>
            </a:r>
            <a:r>
              <a:rPr sz="1600" spc="-5" dirty="0">
                <a:latin typeface="Calibri"/>
                <a:cs typeface="Calibri"/>
              </a:rPr>
              <a:t>the icon from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toolbar or from the menu bar. We 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b="1" spc="-5" dirty="0">
                <a:latin typeface="Calibri"/>
                <a:cs typeface="Calibri"/>
              </a:rPr>
              <a:t>Ctrl-PgUp </a:t>
            </a:r>
            <a:r>
              <a:rPr sz="1600" spc="-5" dirty="0">
                <a:latin typeface="Calibri"/>
                <a:cs typeface="Calibri"/>
              </a:rPr>
              <a:t>shortcut key to make a  text appear superscripted.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 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or by triggering 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  superscripted”.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5562600"/>
            <a:ext cx="6640195" cy="2898140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24. MAKE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 SUBSCRIPTED: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make a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appear subscripted by clicking 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icon from the</a:t>
            </a:r>
            <a:r>
              <a:rPr sz="1600" spc="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toolbar</a:t>
            </a:r>
            <a:endParaRPr sz="1600" dirty="0">
              <a:latin typeface="Calibri"/>
              <a:cs typeface="Calibri"/>
            </a:endParaRPr>
          </a:p>
          <a:p>
            <a:pPr marL="76200" marR="18415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or from the </a:t>
            </a:r>
            <a:r>
              <a:rPr sz="1600" spc="-1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use </a:t>
            </a:r>
            <a:r>
              <a:rPr sz="1600" b="1" spc="-5" dirty="0">
                <a:latin typeface="Calibri"/>
                <a:cs typeface="Calibri"/>
              </a:rPr>
              <a:t>Ctrl-PgDn </a:t>
            </a:r>
            <a:r>
              <a:rPr sz="1600" spc="-5" dirty="0">
                <a:latin typeface="Calibri"/>
                <a:cs typeface="Calibri"/>
              </a:rPr>
              <a:t>shortcut key to make a text  appear subscripted.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is 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7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what</a:t>
            </a:r>
          </a:p>
          <a:p>
            <a:pPr marL="76200" marR="118745">
              <a:lnSpc>
                <a:spcPct val="152500"/>
              </a:lnSpc>
              <a:spcBef>
                <a:spcPts val="15"/>
              </a:spcBef>
            </a:pPr>
            <a:r>
              <a:rPr sz="1600" spc="-5" dirty="0">
                <a:latin typeface="Calibri"/>
                <a:cs typeface="Calibri"/>
              </a:rPr>
              <a:t>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or by </a:t>
            </a:r>
            <a:r>
              <a:rPr sz="1600" dirty="0">
                <a:latin typeface="Calibri"/>
                <a:cs typeface="Calibri"/>
              </a:rPr>
              <a:t>triggering </a:t>
            </a:r>
            <a:r>
              <a:rPr sz="1600" spc="-5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appear  subscripted”.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1334" y="990600"/>
            <a:ext cx="6802755" cy="53640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4500" y="6868795"/>
            <a:ext cx="20459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25. ALIGN</a:t>
            </a:r>
            <a:r>
              <a:rPr sz="2400" b="1" u="heavy" spc="-7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508" y="7118121"/>
            <a:ext cx="6685280" cy="151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make align a text to the left, </a:t>
            </a:r>
            <a:r>
              <a:rPr sz="1600" spc="-1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the right, to the center or align justify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clicking on the icons from the toolbar or from the </a:t>
            </a:r>
            <a:r>
              <a:rPr sz="1600" dirty="0">
                <a:latin typeface="Calibri"/>
                <a:cs typeface="Calibri"/>
              </a:rPr>
              <a:t>menu </a:t>
            </a:r>
            <a:r>
              <a:rPr sz="1600" spc="-5" dirty="0">
                <a:latin typeface="Calibri"/>
                <a:cs typeface="Calibri"/>
              </a:rPr>
              <a:t>bar. </a:t>
            </a: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can also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the  </a:t>
            </a:r>
            <a:r>
              <a:rPr sz="1600" b="1" spc="-5" dirty="0">
                <a:latin typeface="Calibri"/>
                <a:cs typeface="Calibri"/>
              </a:rPr>
              <a:t>Ctrl-L </a:t>
            </a:r>
            <a:r>
              <a:rPr sz="1600" spc="-5" dirty="0">
                <a:latin typeface="Calibri"/>
                <a:cs typeface="Calibri"/>
              </a:rPr>
              <a:t>shortcut key for left aligning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text, </a:t>
            </a:r>
            <a:r>
              <a:rPr sz="1600" b="1" spc="-5" dirty="0">
                <a:latin typeface="Calibri"/>
                <a:cs typeface="Calibri"/>
              </a:rPr>
              <a:t>Ctrl-R </a:t>
            </a:r>
            <a:r>
              <a:rPr sz="1600" spc="-5" dirty="0">
                <a:latin typeface="Calibri"/>
                <a:cs typeface="Calibri"/>
              </a:rPr>
              <a:t>shortcut key for right aligning  the text, </a:t>
            </a:r>
            <a:r>
              <a:rPr sz="1600" b="1" spc="-5" dirty="0">
                <a:latin typeface="Calibri"/>
                <a:cs typeface="Calibri"/>
              </a:rPr>
              <a:t>Ctrl-E </a:t>
            </a:r>
            <a:r>
              <a:rPr sz="1600" spc="-5" dirty="0">
                <a:latin typeface="Calibri"/>
                <a:cs typeface="Calibri"/>
              </a:rPr>
              <a:t>shortcut key for center aligning the text, </a:t>
            </a:r>
            <a:r>
              <a:rPr sz="1600" b="1" spc="-5" dirty="0">
                <a:latin typeface="Calibri"/>
                <a:cs typeface="Calibri"/>
              </a:rPr>
              <a:t>Ctrl-J shortcut key</a:t>
            </a:r>
            <a:r>
              <a:rPr sz="1600" b="1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for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306729"/>
            <a:ext cx="6573520" cy="2258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justify the text aligning.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used 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 action will be </a:t>
            </a:r>
            <a:r>
              <a:rPr sz="1600" spc="-10" dirty="0">
                <a:latin typeface="Calibri"/>
                <a:cs typeface="Calibri"/>
              </a:rPr>
              <a:t>performed </a:t>
            </a:r>
            <a:r>
              <a:rPr sz="1600" spc="-5" dirty="0">
                <a:latin typeface="Calibri"/>
                <a:cs typeface="Calibri"/>
              </a:rPr>
              <a:t>when icon </a:t>
            </a:r>
            <a:r>
              <a:rPr sz="1600" spc="5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by clicking or by triggering the  </a:t>
            </a:r>
            <a:r>
              <a:rPr sz="1600" spc="-10" dirty="0">
                <a:latin typeface="Calibri"/>
                <a:cs typeface="Calibri"/>
              </a:rPr>
              <a:t>shortcut. </a:t>
            </a:r>
            <a:r>
              <a:rPr sz="1600" spc="-5" dirty="0">
                <a:latin typeface="Calibri"/>
                <a:cs typeface="Calibri"/>
              </a:rPr>
              <a:t>When hovered over the mouse we get a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</a:t>
            </a:r>
            <a:r>
              <a:rPr sz="1600" dirty="0">
                <a:latin typeface="Calibri"/>
                <a:cs typeface="Calibri"/>
              </a:rPr>
              <a:t>is  </a:t>
            </a:r>
            <a:r>
              <a:rPr sz="1600" spc="-5" dirty="0">
                <a:latin typeface="Calibri"/>
                <a:cs typeface="Calibri"/>
              </a:rPr>
              <a:t>about and a texts are displayed </a:t>
            </a:r>
            <a:r>
              <a:rPr sz="1600" dirty="0">
                <a:latin typeface="Calibri"/>
                <a:cs typeface="Calibri"/>
              </a:rPr>
              <a:t>inside </a:t>
            </a:r>
            <a:r>
              <a:rPr sz="1600" spc="-5" dirty="0">
                <a:latin typeface="Calibri"/>
                <a:cs typeface="Calibri"/>
              </a:rPr>
              <a:t>a status bar like </a:t>
            </a:r>
            <a:r>
              <a:rPr sz="1600" b="1" spc="-5" dirty="0">
                <a:latin typeface="Calibri"/>
                <a:cs typeface="Calibri"/>
              </a:rPr>
              <a:t>“Align a text to </a:t>
            </a:r>
            <a:r>
              <a:rPr sz="1600" b="1" dirty="0">
                <a:latin typeface="Calibri"/>
                <a:cs typeface="Calibri"/>
              </a:rPr>
              <a:t>the </a:t>
            </a:r>
            <a:r>
              <a:rPr sz="1600" b="1" spc="-5" dirty="0">
                <a:latin typeface="Calibri"/>
                <a:cs typeface="Calibri"/>
              </a:rPr>
              <a:t>left”  </a:t>
            </a:r>
            <a:r>
              <a:rPr sz="1600" spc="-5" dirty="0">
                <a:latin typeface="Calibri"/>
                <a:cs typeface="Calibri"/>
              </a:rPr>
              <a:t>for left aligning </a:t>
            </a:r>
            <a:r>
              <a:rPr sz="1600" b="1" spc="-5" dirty="0">
                <a:latin typeface="Calibri"/>
                <a:cs typeface="Calibri"/>
              </a:rPr>
              <a:t>“Align a text to the right” </a:t>
            </a:r>
            <a:r>
              <a:rPr sz="160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right aligning, </a:t>
            </a:r>
            <a:r>
              <a:rPr sz="1600" b="1" spc="-5" dirty="0">
                <a:latin typeface="Calibri"/>
                <a:cs typeface="Calibri"/>
              </a:rPr>
              <a:t>“Align a text </a:t>
            </a:r>
            <a:r>
              <a:rPr sz="1600" b="1" dirty="0">
                <a:latin typeface="Calibri"/>
                <a:cs typeface="Calibri"/>
              </a:rPr>
              <a:t>to </a:t>
            </a:r>
            <a:r>
              <a:rPr sz="1600" b="1" spc="-10" dirty="0">
                <a:latin typeface="Calibri"/>
                <a:cs typeface="Calibri"/>
              </a:rPr>
              <a:t>the  center” </a:t>
            </a:r>
            <a:r>
              <a:rPr sz="160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center aligning and </a:t>
            </a:r>
            <a:r>
              <a:rPr sz="1600" b="1" spc="-5" dirty="0">
                <a:latin typeface="Calibri"/>
                <a:cs typeface="Calibri"/>
              </a:rPr>
              <a:t>“Align a </a:t>
            </a:r>
            <a:r>
              <a:rPr sz="1600" b="1" dirty="0">
                <a:latin typeface="Calibri"/>
                <a:cs typeface="Calibri"/>
              </a:rPr>
              <a:t>text </a:t>
            </a:r>
            <a:r>
              <a:rPr sz="1600" b="1" spc="-5" dirty="0">
                <a:latin typeface="Calibri"/>
                <a:cs typeface="Calibri"/>
              </a:rPr>
              <a:t>justified” </a:t>
            </a:r>
            <a:r>
              <a:rPr sz="1600" spc="-5" dirty="0">
                <a:latin typeface="Calibri"/>
                <a:cs typeface="Calibri"/>
              </a:rPr>
              <a:t>for justify aligning a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text</a:t>
            </a:r>
            <a:r>
              <a:rPr sz="1600" b="1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21334" y="2689860"/>
            <a:ext cx="6856095" cy="4914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44500" y="7684723"/>
            <a:ext cx="6791959" cy="1780539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44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26.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INDENT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SELECTED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LINES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OF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TEXTS:</a:t>
            </a:r>
            <a:endParaRPr sz="2400">
              <a:latin typeface="Calibri"/>
              <a:cs typeface="Calibri"/>
            </a:endParaRPr>
          </a:p>
          <a:p>
            <a:pPr marL="58419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We can make </a:t>
            </a:r>
            <a:r>
              <a:rPr sz="1600" spc="-10" dirty="0">
                <a:latin typeface="Calibri"/>
                <a:cs typeface="Calibri"/>
              </a:rPr>
              <a:t>our selected </a:t>
            </a:r>
            <a:r>
              <a:rPr sz="1600" spc="-5" dirty="0">
                <a:latin typeface="Calibri"/>
                <a:cs typeface="Calibri"/>
              </a:rPr>
              <a:t>text indented in a document by clicking on the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indent</a:t>
            </a:r>
            <a:endParaRPr sz="1600">
              <a:latin typeface="Calibri"/>
              <a:cs typeface="Calibri"/>
            </a:endParaRPr>
          </a:p>
          <a:p>
            <a:pPr marL="12700" marR="5080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icon available in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bar for in the menu 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use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b="1" spc="-5" dirty="0">
                <a:latin typeface="Calibri"/>
                <a:cs typeface="Calibri"/>
              </a:rPr>
              <a:t>Ctrl-Tab </a:t>
            </a:r>
            <a:r>
              <a:rPr sz="1600" spc="5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make a selected text indented. If </a:t>
            </a:r>
            <a:r>
              <a:rPr sz="1600" spc="-10" dirty="0">
                <a:latin typeface="Calibri"/>
                <a:cs typeface="Calibri"/>
              </a:rPr>
              <a:t>we have </a:t>
            </a:r>
            <a:r>
              <a:rPr sz="1600" spc="5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selection  enabled then it will count </a:t>
            </a:r>
            <a:r>
              <a:rPr sz="1600" spc="-10" dirty="0">
                <a:latin typeface="Calibri"/>
                <a:cs typeface="Calibri"/>
              </a:rPr>
              <a:t>how </a:t>
            </a:r>
            <a:r>
              <a:rPr sz="1600" spc="-5" dirty="0">
                <a:latin typeface="Calibri"/>
                <a:cs typeface="Calibri"/>
              </a:rPr>
              <a:t>many lines we have selected and then according</a:t>
            </a:r>
            <a:r>
              <a:rPr sz="1600" spc="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to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44500" y="838200"/>
            <a:ext cx="6757034" cy="18865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700"/>
              </a:lnSpc>
              <a:spcBef>
                <a:spcPts val="95"/>
              </a:spcBef>
            </a:pPr>
            <a:r>
              <a:rPr sz="1600" spc="-5" dirty="0">
                <a:latin typeface="Calibri"/>
                <a:cs typeface="Calibri"/>
              </a:rPr>
              <a:t>these lines it will place a tab on start of each line.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</a:t>
            </a:r>
            <a:r>
              <a:rPr sz="1600" spc="-1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performed when 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 or by triggering the shortcut. </a:t>
            </a:r>
            <a:r>
              <a:rPr sz="1600" spc="-10" dirty="0">
                <a:latin typeface="Calibri"/>
                <a:cs typeface="Calibri"/>
              </a:rPr>
              <a:t>When hovered </a:t>
            </a:r>
            <a:r>
              <a:rPr sz="1600" dirty="0">
                <a:latin typeface="Calibri"/>
                <a:cs typeface="Calibri"/>
              </a:rPr>
              <a:t>over </a:t>
            </a:r>
            <a:r>
              <a:rPr sz="1600" spc="-5" dirty="0">
                <a:latin typeface="Calibri"/>
                <a:cs typeface="Calibri"/>
              </a:rPr>
              <a:t>the mouse we get a glimpse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</a:t>
            </a:r>
            <a:r>
              <a:rPr sz="1600" b="1" spc="-5" dirty="0">
                <a:latin typeface="Calibri"/>
                <a:cs typeface="Calibri"/>
              </a:rPr>
              <a:t>a text  indented”.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2971800"/>
            <a:ext cx="6856730" cy="594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2600" y="914400"/>
            <a:ext cx="6856730" cy="8001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9543745"/>
            <a:ext cx="6838315" cy="0"/>
          </a:xfrm>
          <a:custGeom>
            <a:avLst/>
            <a:gdLst/>
            <a:ahLst/>
            <a:cxnLst/>
            <a:rect l="l" t="t" r="r" b="b"/>
            <a:pathLst>
              <a:path w="6838315">
                <a:moveTo>
                  <a:pt x="0" y="0"/>
                </a:moveTo>
                <a:lnTo>
                  <a:pt x="6837933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553807"/>
            <a:ext cx="7772399" cy="562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27. DEDENT </a:t>
            </a:r>
            <a:r>
              <a:rPr dirty="0"/>
              <a:t>SELECTED LINES </a:t>
            </a:r>
            <a:r>
              <a:rPr spc="-5" dirty="0"/>
              <a:t>OF</a:t>
            </a:r>
            <a:r>
              <a:rPr spc="-55" dirty="0"/>
              <a:t> </a:t>
            </a:r>
            <a:r>
              <a:rPr spc="-10" dirty="0"/>
              <a:t>TEXT: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0696" y="1219200"/>
            <a:ext cx="6795134" cy="33750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We can make our </a:t>
            </a:r>
            <a:r>
              <a:rPr sz="1600" spc="-10" dirty="0">
                <a:latin typeface="Calibri"/>
                <a:cs typeface="Calibri"/>
              </a:rPr>
              <a:t>selected </a:t>
            </a:r>
            <a:r>
              <a:rPr sz="1600" spc="-5" dirty="0">
                <a:latin typeface="Calibri"/>
                <a:cs typeface="Calibri"/>
              </a:rPr>
              <a:t>text dedented </a:t>
            </a:r>
            <a:r>
              <a:rPr sz="1600" dirty="0">
                <a:latin typeface="Calibri"/>
                <a:cs typeface="Calibri"/>
              </a:rPr>
              <a:t>in </a:t>
            </a:r>
            <a:r>
              <a:rPr sz="1600" spc="-5" dirty="0">
                <a:latin typeface="Calibri"/>
                <a:cs typeface="Calibri"/>
              </a:rPr>
              <a:t>a document by clicking on the </a:t>
            </a:r>
            <a:r>
              <a:rPr sz="1600" spc="-10" dirty="0">
                <a:latin typeface="Calibri"/>
                <a:cs typeface="Calibri"/>
              </a:rPr>
              <a:t>dedent  </a:t>
            </a:r>
            <a:r>
              <a:rPr sz="1600" spc="-5" dirty="0">
                <a:latin typeface="Calibri"/>
                <a:cs typeface="Calibri"/>
              </a:rPr>
              <a:t>icon available in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bar for in the menu bar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also use </a:t>
            </a:r>
            <a:r>
              <a:rPr sz="1600" dirty="0">
                <a:latin typeface="Calibri"/>
                <a:cs typeface="Calibri"/>
              </a:rPr>
              <a:t>the  </a:t>
            </a:r>
            <a:r>
              <a:rPr sz="1600" spc="-10" dirty="0">
                <a:latin typeface="Calibri"/>
                <a:cs typeface="Calibri"/>
              </a:rPr>
              <a:t>shortcut </a:t>
            </a:r>
            <a:r>
              <a:rPr sz="1600" b="1" spc="-5" dirty="0">
                <a:latin typeface="Calibri"/>
                <a:cs typeface="Calibri"/>
              </a:rPr>
              <a:t>Ctrl-Shift-Tab </a:t>
            </a:r>
            <a:r>
              <a:rPr sz="1600" spc="-5" dirty="0">
                <a:latin typeface="Calibri"/>
                <a:cs typeface="Calibri"/>
              </a:rPr>
              <a:t>to make a </a:t>
            </a:r>
            <a:r>
              <a:rPr sz="1600" dirty="0">
                <a:latin typeface="Calibri"/>
                <a:cs typeface="Calibri"/>
              </a:rPr>
              <a:t>selected </a:t>
            </a:r>
            <a:r>
              <a:rPr sz="1600" spc="-5" dirty="0">
                <a:latin typeface="Calibri"/>
                <a:cs typeface="Calibri"/>
              </a:rPr>
              <a:t>text dedented. If we have the selection  enabled then it will count </a:t>
            </a:r>
            <a:r>
              <a:rPr sz="1600" spc="-10" dirty="0">
                <a:latin typeface="Calibri"/>
                <a:cs typeface="Calibri"/>
              </a:rPr>
              <a:t>how </a:t>
            </a:r>
            <a:r>
              <a:rPr sz="1600" spc="-5" dirty="0">
                <a:latin typeface="Calibri"/>
                <a:cs typeface="Calibri"/>
              </a:rPr>
              <a:t>many lines we have selected and then according to  these lines it will remove a tab on </a:t>
            </a:r>
            <a:r>
              <a:rPr sz="1600" dirty="0">
                <a:latin typeface="Calibri"/>
                <a:cs typeface="Calibri"/>
              </a:rPr>
              <a:t>start </a:t>
            </a:r>
            <a:r>
              <a:rPr sz="1600" spc="-5" dirty="0">
                <a:latin typeface="Calibri"/>
                <a:cs typeface="Calibri"/>
              </a:rPr>
              <a:t>of each line. The related Icon is also </a:t>
            </a:r>
            <a:r>
              <a:rPr sz="1600" spc="-10" dirty="0">
                <a:latin typeface="Calibri"/>
                <a:cs typeface="Calibri"/>
              </a:rPr>
              <a:t>used  </a:t>
            </a:r>
            <a:r>
              <a:rPr sz="1600" spc="-5" dirty="0">
                <a:latin typeface="Calibri"/>
                <a:cs typeface="Calibri"/>
              </a:rPr>
              <a:t>to indicate a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icon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triggered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clicking or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triggering the shortcut. </a:t>
            </a: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hovered over the mouse we get a  glimpse </a:t>
            </a:r>
            <a:r>
              <a:rPr sz="1600" spc="-1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what the icon is about and a text is displayed inside a status bar </a:t>
            </a:r>
            <a:r>
              <a:rPr sz="1600" b="1" spc="-10" dirty="0">
                <a:latin typeface="Calibri"/>
                <a:cs typeface="Calibri"/>
              </a:rPr>
              <a:t>“Make  </a:t>
            </a:r>
            <a:r>
              <a:rPr sz="1600" b="1" spc="-5" dirty="0">
                <a:latin typeface="Calibri"/>
                <a:cs typeface="Calibri"/>
              </a:rPr>
              <a:t>a text</a:t>
            </a:r>
            <a:r>
              <a:rPr sz="1600" b="1" spc="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dedented”.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7200" y="4800600"/>
            <a:ext cx="6856730" cy="44088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76200" y="2618361"/>
            <a:ext cx="7696200" cy="55143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3500" spc="-5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  <a:cs typeface="Calibri"/>
              </a:rPr>
              <a:t>28. DRAG </a:t>
            </a:r>
            <a:r>
              <a:rPr sz="3500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  <a:cs typeface="Calibri"/>
              </a:rPr>
              <a:t>AND </a:t>
            </a:r>
            <a:r>
              <a:rPr sz="3500" spc="-5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  <a:cs typeface="Calibri"/>
              </a:rPr>
              <a:t>DROP </a:t>
            </a:r>
            <a:r>
              <a:rPr sz="3500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  <a:cs typeface="Calibri"/>
              </a:rPr>
              <a:t>UI</a:t>
            </a:r>
            <a:r>
              <a:rPr sz="3500" spc="-70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  <a:cs typeface="Calibri"/>
              </a:rPr>
              <a:t> </a:t>
            </a:r>
            <a:r>
              <a:rPr sz="3500" dirty="0">
                <a:solidFill>
                  <a:schemeClr val="tx2"/>
                </a:solidFill>
                <a:uFill>
                  <a:solidFill>
                    <a:srgbClr val="000000"/>
                  </a:solidFill>
                </a:uFill>
                <a:latin typeface="+mj-lt"/>
                <a:cs typeface="Calibri"/>
              </a:rPr>
              <a:t>ELEMENTS</a:t>
            </a:r>
            <a:endParaRPr sz="3500" dirty="0">
              <a:solidFill>
                <a:schemeClr val="tx2"/>
              </a:solidFill>
              <a:latin typeface="+mj-lt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0908" y="3505200"/>
            <a:ext cx="6706870" cy="76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spc="-10" dirty="0">
                <a:latin typeface="Calibri"/>
                <a:cs typeface="Calibri"/>
              </a:rPr>
              <a:t>Special </a:t>
            </a:r>
            <a:r>
              <a:rPr sz="1600" spc="-5" dirty="0">
                <a:latin typeface="Calibri"/>
                <a:cs typeface="Calibri"/>
              </a:rPr>
              <a:t>functionality that is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available in most of the word processing or text  processing software is the drag and drop UI elements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1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make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of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these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908" y="4419600"/>
            <a:ext cx="6664325" cy="3002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526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drag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drop </a:t>
            </a:r>
            <a:r>
              <a:rPr sz="1600" spc="-5" dirty="0">
                <a:latin typeface="Calibri"/>
                <a:cs typeface="Calibri"/>
              </a:rPr>
              <a:t>UI elements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drop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format </a:t>
            </a:r>
            <a:r>
              <a:rPr sz="1600" dirty="0">
                <a:latin typeface="Calibri"/>
                <a:cs typeface="Calibri"/>
              </a:rPr>
              <a:t>bar </a:t>
            </a:r>
            <a:r>
              <a:rPr sz="1600" spc="-5" dirty="0">
                <a:latin typeface="Calibri"/>
                <a:cs typeface="Calibri"/>
              </a:rPr>
              <a:t>to whatever position we want  it to be </a:t>
            </a:r>
            <a:r>
              <a:rPr sz="1600" spc="-10" dirty="0">
                <a:latin typeface="Calibri"/>
                <a:cs typeface="Calibri"/>
              </a:rPr>
              <a:t>placed </a:t>
            </a:r>
            <a:r>
              <a:rPr sz="1600" spc="-5" dirty="0">
                <a:latin typeface="Calibri"/>
                <a:cs typeface="Calibri"/>
              </a:rPr>
              <a:t>and we </a:t>
            </a:r>
            <a:r>
              <a:rPr sz="160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even place the the format bar, menu bar or toolbar  outside of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software anywhere </a:t>
            </a:r>
            <a:r>
              <a:rPr sz="160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want and that is the power of </a:t>
            </a:r>
            <a:r>
              <a:rPr sz="1600" dirty="0">
                <a:latin typeface="Calibri"/>
                <a:cs typeface="Calibri"/>
              </a:rPr>
              <a:t>drag </a:t>
            </a:r>
            <a:r>
              <a:rPr sz="1600" spc="-5" dirty="0">
                <a:latin typeface="Calibri"/>
                <a:cs typeface="Calibri"/>
              </a:rPr>
              <a:t>and  </a:t>
            </a:r>
            <a:r>
              <a:rPr sz="1600" spc="-10" dirty="0">
                <a:latin typeface="Calibri"/>
                <a:cs typeface="Calibri"/>
              </a:rPr>
              <a:t>drop </a:t>
            </a:r>
            <a:r>
              <a:rPr sz="1600" spc="-5" dirty="0">
                <a:latin typeface="Calibri"/>
                <a:cs typeface="Calibri"/>
              </a:rPr>
              <a:t>UI elements and </a:t>
            </a: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icons are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showing properly </a:t>
            </a:r>
            <a:r>
              <a:rPr sz="1600" spc="-10" dirty="0">
                <a:latin typeface="Calibri"/>
                <a:cs typeface="Calibri"/>
              </a:rPr>
              <a:t>due </a:t>
            </a:r>
            <a:r>
              <a:rPr sz="1600" spc="-5" dirty="0">
                <a:latin typeface="Calibri"/>
                <a:cs typeface="Calibri"/>
              </a:rPr>
              <a:t>to space  limitations then </a:t>
            </a:r>
            <a:r>
              <a:rPr sz="1600" dirty="0">
                <a:latin typeface="Calibri"/>
                <a:cs typeface="Calibri"/>
              </a:rPr>
              <a:t>it </a:t>
            </a:r>
            <a:r>
              <a:rPr sz="1600" spc="-5" dirty="0">
                <a:latin typeface="Calibri"/>
                <a:cs typeface="Calibri"/>
              </a:rPr>
              <a:t>will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an arrow that we can </a:t>
            </a:r>
            <a:r>
              <a:rPr sz="1600" dirty="0">
                <a:latin typeface="Calibri"/>
                <a:cs typeface="Calibri"/>
              </a:rPr>
              <a:t>click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spc="-10" dirty="0">
                <a:latin typeface="Calibri"/>
                <a:cs typeface="Calibri"/>
              </a:rPr>
              <a:t>show </a:t>
            </a:r>
            <a:r>
              <a:rPr sz="1600" spc="-5" dirty="0">
                <a:latin typeface="Calibri"/>
                <a:cs typeface="Calibri"/>
              </a:rPr>
              <a:t>rest of the  icons. A highlighter will appear whenever we want to drop the UI </a:t>
            </a:r>
            <a:r>
              <a:rPr sz="1600" dirty="0">
                <a:latin typeface="Calibri"/>
                <a:cs typeface="Calibri"/>
              </a:rPr>
              <a:t>element </a:t>
            </a:r>
            <a:r>
              <a:rPr sz="1600" spc="-5" dirty="0">
                <a:latin typeface="Calibri"/>
                <a:cs typeface="Calibri"/>
              </a:rPr>
              <a:t>inside  </a:t>
            </a:r>
            <a:r>
              <a:rPr sz="1600" spc="-10" dirty="0">
                <a:latin typeface="Calibri"/>
                <a:cs typeface="Calibri"/>
              </a:rPr>
              <a:t>our </a:t>
            </a:r>
            <a:r>
              <a:rPr sz="1600" spc="-5" dirty="0">
                <a:latin typeface="Calibri"/>
                <a:cs typeface="Calibri"/>
              </a:rPr>
              <a:t>software </a:t>
            </a:r>
            <a:r>
              <a:rPr sz="1600" dirty="0">
                <a:latin typeface="Calibri"/>
                <a:cs typeface="Calibri"/>
              </a:rPr>
              <a:t>these </a:t>
            </a:r>
            <a:r>
              <a:rPr sz="1600" spc="-10" dirty="0">
                <a:latin typeface="Calibri"/>
                <a:cs typeface="Calibri"/>
              </a:rPr>
              <a:t>kind </a:t>
            </a:r>
            <a:r>
              <a:rPr sz="1600" spc="-5" dirty="0">
                <a:latin typeface="Calibri"/>
                <a:cs typeface="Calibri"/>
              </a:rPr>
              <a:t>of functionalities are normally available in professional-  grade softwares like Photoshop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Adobe Illustrator </a:t>
            </a:r>
            <a:r>
              <a:rPr sz="1600" spc="-10" dirty="0">
                <a:latin typeface="Calibri"/>
                <a:cs typeface="Calibri"/>
              </a:rPr>
              <a:t>where </a:t>
            </a:r>
            <a:r>
              <a:rPr sz="1600" spc="-5" dirty="0">
                <a:latin typeface="Calibri"/>
                <a:cs typeface="Calibri"/>
              </a:rPr>
              <a:t>we are given full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use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8508" y="306729"/>
            <a:ext cx="6694805" cy="1513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case on how well we can customise the software and </a:t>
            </a:r>
            <a:r>
              <a:rPr sz="1600" spc="-10" dirty="0">
                <a:latin typeface="Calibri"/>
                <a:cs typeface="Calibri"/>
              </a:rPr>
              <a:t>now </a:t>
            </a:r>
            <a:r>
              <a:rPr sz="1600" spc="-5" dirty="0">
                <a:latin typeface="Calibri"/>
                <a:cs typeface="Calibri"/>
              </a:rPr>
              <a:t>this functionality is  available in Notepedia word processor.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related </a:t>
            </a:r>
            <a:r>
              <a:rPr sz="1600" dirty="0">
                <a:latin typeface="Calibri"/>
                <a:cs typeface="Calibri"/>
              </a:rPr>
              <a:t>Icon is </a:t>
            </a:r>
            <a:r>
              <a:rPr sz="1600" spc="-5" dirty="0">
                <a:latin typeface="Calibri"/>
                <a:cs typeface="Calibri"/>
              </a:rPr>
              <a:t>also </a:t>
            </a:r>
            <a:r>
              <a:rPr sz="1600" spc="-10" dirty="0">
                <a:latin typeface="Calibri"/>
                <a:cs typeface="Calibri"/>
              </a:rPr>
              <a:t>used </a:t>
            </a:r>
            <a:r>
              <a:rPr sz="1600" spc="-5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indicate </a:t>
            </a:r>
            <a:r>
              <a:rPr sz="1600" spc="-5" dirty="0">
                <a:latin typeface="Calibri"/>
                <a:cs typeface="Calibri"/>
              </a:rPr>
              <a:t>a 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of what action will be performed when icon is triggered </a:t>
            </a:r>
            <a:r>
              <a:rPr sz="1600" dirty="0">
                <a:latin typeface="Calibri"/>
                <a:cs typeface="Calibri"/>
              </a:rPr>
              <a:t>by </a:t>
            </a:r>
            <a:r>
              <a:rPr sz="1600" spc="-5" dirty="0">
                <a:latin typeface="Calibri"/>
                <a:cs typeface="Calibri"/>
              </a:rPr>
              <a:t>clicking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10" dirty="0">
                <a:latin typeface="Calibri"/>
                <a:cs typeface="Calibri"/>
              </a:rPr>
              <a:t>by  </a:t>
            </a:r>
            <a:r>
              <a:rPr sz="1600" spc="-5" dirty="0">
                <a:latin typeface="Calibri"/>
                <a:cs typeface="Calibri"/>
              </a:rPr>
              <a:t>triggering the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shortcut.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57200" y="1944370"/>
            <a:ext cx="6851650" cy="74999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7200" y="9490405"/>
            <a:ext cx="6853555" cy="0"/>
          </a:xfrm>
          <a:custGeom>
            <a:avLst/>
            <a:gdLst/>
            <a:ahLst/>
            <a:cxnLst/>
            <a:rect l="l" t="t" r="r" b="b"/>
            <a:pathLst>
              <a:path w="6853555">
                <a:moveTo>
                  <a:pt x="0" y="0"/>
                </a:moveTo>
                <a:lnTo>
                  <a:pt x="6853174" y="0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7200" y="455930"/>
            <a:ext cx="6851650" cy="6515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57200" y="7016622"/>
            <a:ext cx="6853555" cy="0"/>
          </a:xfrm>
          <a:custGeom>
            <a:avLst/>
            <a:gdLst/>
            <a:ahLst/>
            <a:cxnLst/>
            <a:rect l="l" t="t" r="r" b="b"/>
            <a:pathLst>
              <a:path w="6853555">
                <a:moveTo>
                  <a:pt x="0" y="0"/>
                </a:moveTo>
                <a:lnTo>
                  <a:pt x="6853174" y="0"/>
                </a:lnTo>
              </a:path>
            </a:pathLst>
          </a:custGeom>
          <a:ln w="1981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0" y="304800"/>
            <a:ext cx="7772400" cy="7144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5400" algn="ctr">
              <a:lnSpc>
                <a:spcPct val="101699"/>
              </a:lnSpc>
            </a:pPr>
            <a:r>
              <a:rPr lang="en-US" sz="4800" spc="-5" dirty="0" smtClean="0"/>
              <a:t>FEATURES</a:t>
            </a:r>
            <a:endParaRPr lang="en-US" sz="4800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207770"/>
            <a:ext cx="6736080" cy="8164830"/>
          </a:xfrm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735"/>
              </a:spcBef>
            </a:pPr>
            <a:r>
              <a:rPr sz="1600" spc="-10" dirty="0">
                <a:latin typeface="Calibri"/>
                <a:cs typeface="Calibri"/>
              </a:rPr>
              <a:t>Here </a:t>
            </a:r>
            <a:r>
              <a:rPr sz="1600" spc="-5" dirty="0">
                <a:latin typeface="Calibri"/>
                <a:cs typeface="Calibri"/>
              </a:rPr>
              <a:t>are the features that are implemented in our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project:</a:t>
            </a:r>
          </a:p>
          <a:p>
            <a:pPr marL="315595" indent="-303530">
              <a:lnSpc>
                <a:spcPct val="100000"/>
              </a:lnSpc>
              <a:spcBef>
                <a:spcPts val="965"/>
              </a:spcBef>
              <a:buAutoNum type="arabicPeriod"/>
              <a:tabLst>
                <a:tab pos="316230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BASIC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DISPLAY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AND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SCROLLING: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1600" spc="-5" dirty="0">
                <a:latin typeface="Calibri"/>
                <a:cs typeface="Calibri"/>
              </a:rPr>
              <a:t>The editor displays the contents of a </a:t>
            </a:r>
            <a:r>
              <a:rPr sz="1600" dirty="0">
                <a:latin typeface="Calibri"/>
                <a:cs typeface="Calibri"/>
              </a:rPr>
              <a:t>file </a:t>
            </a:r>
            <a:r>
              <a:rPr sz="1600" spc="-5" dirty="0">
                <a:latin typeface="Calibri"/>
                <a:cs typeface="Calibri"/>
              </a:rPr>
              <a:t>in a window along with horizontal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and</a:t>
            </a:r>
            <a:endParaRPr sz="1600" dirty="0">
              <a:latin typeface="Calibri"/>
              <a:cs typeface="Calibri"/>
            </a:endParaRPr>
          </a:p>
          <a:p>
            <a:pPr marL="76200" marR="571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vertical scrollbars.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editor works correctly when the window is resized.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size of the thumbs in the scrollbars properly reflect the current height and of the  window relative to the total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height and width; this changes </a:t>
            </a:r>
            <a:r>
              <a:rPr sz="1600" dirty="0">
                <a:latin typeface="Calibri"/>
                <a:cs typeface="Calibri"/>
              </a:rPr>
              <a:t>when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document </a:t>
            </a:r>
            <a:r>
              <a:rPr sz="1600" dirty="0">
                <a:latin typeface="Calibri"/>
                <a:cs typeface="Calibri"/>
              </a:rPr>
              <a:t>is </a:t>
            </a:r>
            <a:r>
              <a:rPr sz="1600" spc="-5" dirty="0">
                <a:latin typeface="Calibri"/>
                <a:cs typeface="Calibri"/>
              </a:rPr>
              <a:t>modified or the window is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resized.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965"/>
              </a:spcBef>
              <a:buAutoNum type="arabicPeriod" startAt="2"/>
              <a:tabLst>
                <a:tab pos="316230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RICH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TEXT:</a:t>
            </a:r>
            <a:endParaRPr sz="24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All text will be displayed in </a:t>
            </a:r>
            <a:r>
              <a:rPr sz="1600" dirty="0">
                <a:latin typeface="Calibri"/>
                <a:cs typeface="Calibri"/>
              </a:rPr>
              <a:t>an </a:t>
            </a:r>
            <a:r>
              <a:rPr sz="1600" spc="-5" dirty="0">
                <a:latin typeface="Calibri"/>
                <a:cs typeface="Calibri"/>
              </a:rPr>
              <a:t>advance text </a:t>
            </a:r>
            <a:r>
              <a:rPr sz="1600" spc="-10" dirty="0">
                <a:latin typeface="Calibri"/>
                <a:cs typeface="Calibri"/>
              </a:rPr>
              <a:t>format (like </a:t>
            </a:r>
            <a:r>
              <a:rPr sz="1600" spc="-5" dirty="0">
                <a:latin typeface="Calibri"/>
                <a:cs typeface="Calibri"/>
              </a:rPr>
              <a:t>a program supporting</a:t>
            </a:r>
            <a:r>
              <a:rPr sz="1600" spc="14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rtf</a:t>
            </a:r>
            <a:endParaRPr sz="1600" dirty="0">
              <a:latin typeface="Calibri"/>
              <a:cs typeface="Calibri"/>
            </a:endParaRPr>
          </a:p>
          <a:p>
            <a:pPr marL="76200" marR="542925" algn="just">
              <a:lnSpc>
                <a:spcPct val="152500"/>
              </a:lnSpc>
              <a:spcBef>
                <a:spcPts val="15"/>
              </a:spcBef>
            </a:pPr>
            <a:r>
              <a:rPr sz="1600" spc="-5" dirty="0">
                <a:latin typeface="Calibri"/>
                <a:cs typeface="Calibri"/>
              </a:rPr>
              <a:t>file type or html document displaying web </a:t>
            </a:r>
            <a:r>
              <a:rPr sz="1600" dirty="0">
                <a:latin typeface="Calibri"/>
                <a:cs typeface="Calibri"/>
              </a:rPr>
              <a:t>pages, for </a:t>
            </a:r>
            <a:r>
              <a:rPr sz="1600" spc="-5" dirty="0">
                <a:latin typeface="Calibri"/>
                <a:cs typeface="Calibri"/>
              </a:rPr>
              <a:t>example).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editor  supports rich text </a:t>
            </a:r>
            <a:r>
              <a:rPr sz="1600" spc="-10" dirty="0">
                <a:latin typeface="Calibri"/>
                <a:cs typeface="Calibri"/>
              </a:rPr>
              <a:t>features such </a:t>
            </a:r>
            <a:r>
              <a:rPr sz="1600" spc="-5" dirty="0">
                <a:latin typeface="Calibri"/>
                <a:cs typeface="Calibri"/>
              </a:rPr>
              <a:t>as multiple fonts, </a:t>
            </a:r>
            <a:r>
              <a:rPr sz="1600" spc="-10" dirty="0">
                <a:latin typeface="Calibri"/>
                <a:cs typeface="Calibri"/>
              </a:rPr>
              <a:t>boldface, </a:t>
            </a:r>
            <a:r>
              <a:rPr sz="1600" dirty="0">
                <a:latin typeface="Calibri"/>
                <a:cs typeface="Calibri"/>
              </a:rPr>
              <a:t>italic, </a:t>
            </a:r>
            <a:r>
              <a:rPr sz="1600" spc="-5" dirty="0">
                <a:latin typeface="Calibri"/>
                <a:cs typeface="Calibri"/>
              </a:rPr>
              <a:t>tabs, </a:t>
            </a:r>
            <a:r>
              <a:rPr sz="1600" spc="-10" dirty="0">
                <a:latin typeface="Calibri"/>
                <a:cs typeface="Calibri"/>
              </a:rPr>
              <a:t>or  </a:t>
            </a:r>
            <a:r>
              <a:rPr sz="1600" spc="-5" dirty="0">
                <a:latin typeface="Calibri"/>
                <a:cs typeface="Calibri"/>
              </a:rPr>
              <a:t>adjustable indents.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965"/>
              </a:spcBef>
              <a:buAutoNum type="arabicPeriod" startAt="3"/>
              <a:tabLst>
                <a:tab pos="316230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LINES: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5" dirty="0">
                <a:latin typeface="Calibri"/>
                <a:cs typeface="Calibri"/>
              </a:rPr>
              <a:t>Lines in the document are terminated by newline characters </a:t>
            </a:r>
            <a:r>
              <a:rPr sz="1600" dirty="0">
                <a:latin typeface="Calibri"/>
                <a:cs typeface="Calibri"/>
              </a:rPr>
              <a:t>("\n"). </a:t>
            </a:r>
            <a:r>
              <a:rPr sz="1600" spc="-5" dirty="0">
                <a:latin typeface="Calibri"/>
                <a:cs typeface="Calibri"/>
              </a:rPr>
              <a:t>Each line</a:t>
            </a:r>
            <a:r>
              <a:rPr sz="1600" spc="8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of</a:t>
            </a:r>
            <a:endParaRPr sz="1600" dirty="0">
              <a:latin typeface="Calibri"/>
              <a:cs typeface="Calibri"/>
            </a:endParaRPr>
          </a:p>
          <a:p>
            <a:pPr marL="76200" marR="2095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document </a:t>
            </a:r>
            <a:r>
              <a:rPr sz="1600" spc="-5" dirty="0">
                <a:latin typeface="Calibri"/>
                <a:cs typeface="Calibri"/>
              </a:rPr>
              <a:t>should appear as a </a:t>
            </a:r>
            <a:r>
              <a:rPr sz="1600" dirty="0">
                <a:latin typeface="Calibri"/>
                <a:cs typeface="Calibri"/>
              </a:rPr>
              <a:t>single </a:t>
            </a:r>
            <a:r>
              <a:rPr sz="1600" spc="-5" dirty="0">
                <a:latin typeface="Calibri"/>
                <a:cs typeface="Calibri"/>
              </a:rPr>
              <a:t>line in the </a:t>
            </a:r>
            <a:r>
              <a:rPr sz="1600" spc="-10" dirty="0">
                <a:latin typeface="Calibri"/>
                <a:cs typeface="Calibri"/>
              </a:rPr>
              <a:t>display </a:t>
            </a:r>
            <a:r>
              <a:rPr sz="1600" spc="-5" dirty="0">
                <a:latin typeface="Calibri"/>
                <a:cs typeface="Calibri"/>
              </a:rPr>
              <a:t>(i.e., do </a:t>
            </a:r>
            <a:r>
              <a:rPr sz="1600" spc="-10" dirty="0">
                <a:latin typeface="Calibri"/>
                <a:cs typeface="Calibri"/>
              </a:rPr>
              <a:t>not </a:t>
            </a:r>
            <a:r>
              <a:rPr sz="1600" spc="-5" dirty="0">
                <a:latin typeface="Calibri"/>
                <a:cs typeface="Calibri"/>
              </a:rPr>
              <a:t>wrap long  lines; 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can </a:t>
            </a:r>
            <a:r>
              <a:rPr sz="1600" spc="-10" dirty="0">
                <a:latin typeface="Calibri"/>
                <a:cs typeface="Calibri"/>
              </a:rPr>
              <a:t>scroll </a:t>
            </a:r>
            <a:r>
              <a:rPr sz="1600" dirty="0">
                <a:latin typeface="Calibri"/>
                <a:cs typeface="Calibri"/>
              </a:rPr>
              <a:t>horizontally </a:t>
            </a:r>
            <a:r>
              <a:rPr sz="1600" spc="-5" dirty="0">
                <a:latin typeface="Calibri"/>
                <a:cs typeface="Calibri"/>
              </a:rPr>
              <a:t>instead). On Windows platforms,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files</a:t>
            </a:r>
            <a:endParaRPr sz="1600" dirty="0">
              <a:latin typeface="Calibri"/>
              <a:cs typeface="Calibri"/>
            </a:endParaRPr>
          </a:p>
          <a:p>
            <a:pPr marL="76200" marR="220979">
              <a:lnSpc>
                <a:spcPct val="152600"/>
              </a:lnSpc>
              <a:spcBef>
                <a:spcPts val="10"/>
              </a:spcBef>
            </a:pPr>
            <a:r>
              <a:rPr sz="1600" spc="-5" dirty="0">
                <a:latin typeface="Calibri"/>
                <a:cs typeface="Calibri"/>
              </a:rPr>
              <a:t>sometimes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spc="-5" dirty="0">
                <a:latin typeface="Calibri"/>
                <a:cs typeface="Calibri"/>
              </a:rPr>
              <a:t>a </a:t>
            </a:r>
            <a:r>
              <a:rPr sz="1600" dirty="0">
                <a:latin typeface="Calibri"/>
                <a:cs typeface="Calibri"/>
              </a:rPr>
              <a:t>two-character </a:t>
            </a:r>
            <a:r>
              <a:rPr sz="1600" spc="-5" dirty="0">
                <a:latin typeface="Calibri"/>
                <a:cs typeface="Calibri"/>
              </a:rPr>
              <a:t>sequence "\r\n" to </a:t>
            </a:r>
            <a:r>
              <a:rPr sz="1600" dirty="0">
                <a:latin typeface="Calibri"/>
                <a:cs typeface="Calibri"/>
              </a:rPr>
              <a:t>terminate </a:t>
            </a:r>
            <a:r>
              <a:rPr sz="1600" spc="-5" dirty="0">
                <a:latin typeface="Calibri"/>
                <a:cs typeface="Calibri"/>
              </a:rPr>
              <a:t>lines; </a:t>
            </a:r>
            <a:r>
              <a:rPr sz="1600" dirty="0">
                <a:latin typeface="Calibri"/>
                <a:cs typeface="Calibri"/>
              </a:rPr>
              <a:t>when  </a:t>
            </a:r>
            <a:r>
              <a:rPr sz="1600" spc="-5" dirty="0">
                <a:latin typeface="Calibri"/>
                <a:cs typeface="Calibri"/>
              </a:rPr>
              <a:t>reading in files, you should replace </a:t>
            </a:r>
            <a:r>
              <a:rPr sz="1600" dirty="0">
                <a:latin typeface="Calibri"/>
                <a:cs typeface="Calibri"/>
              </a:rPr>
              <a:t>"\r\n" </a:t>
            </a:r>
            <a:r>
              <a:rPr sz="1600" spc="-5" dirty="0">
                <a:latin typeface="Calibri"/>
                <a:cs typeface="Calibri"/>
              </a:rPr>
              <a:t>with just </a:t>
            </a:r>
            <a:r>
              <a:rPr sz="1600" dirty="0">
                <a:latin typeface="Calibri"/>
                <a:cs typeface="Calibri"/>
              </a:rPr>
              <a:t>"\n",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writing </a:t>
            </a:r>
            <a:r>
              <a:rPr sz="1600" spc="-10" dirty="0">
                <a:latin typeface="Calibri"/>
                <a:cs typeface="Calibri"/>
              </a:rPr>
              <a:t>out  </a:t>
            </a:r>
            <a:r>
              <a:rPr sz="1600" spc="-5" dirty="0">
                <a:latin typeface="Calibri"/>
                <a:cs typeface="Calibri"/>
              </a:rPr>
              <a:t>files, you </a:t>
            </a:r>
            <a:r>
              <a:rPr sz="1600" spc="-10" dirty="0">
                <a:latin typeface="Calibri"/>
                <a:cs typeface="Calibri"/>
              </a:rPr>
              <a:t>should </a:t>
            </a:r>
            <a:r>
              <a:rPr sz="1600" dirty="0">
                <a:latin typeface="Calibri"/>
                <a:cs typeface="Calibri"/>
              </a:rPr>
              <a:t>always </a:t>
            </a:r>
            <a:r>
              <a:rPr sz="1600" spc="-10" dirty="0">
                <a:latin typeface="Calibri"/>
                <a:cs typeface="Calibri"/>
              </a:rPr>
              <a:t>use </a:t>
            </a:r>
            <a:r>
              <a:rPr sz="1600" dirty="0">
                <a:latin typeface="Calibri"/>
                <a:cs typeface="Calibri"/>
              </a:rPr>
              <a:t>"\n" </a:t>
            </a:r>
            <a:r>
              <a:rPr sz="1600" spc="-5" dirty="0">
                <a:latin typeface="Calibri"/>
                <a:cs typeface="Calibri"/>
              </a:rPr>
              <a:t>as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line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terminator.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965"/>
              </a:spcBef>
              <a:buAutoNum type="arabicPeriod" startAt="4"/>
              <a:tabLst>
                <a:tab pos="316230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DYNAMIC WIDTH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FONT:</a:t>
            </a:r>
            <a:endParaRPr sz="24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We </a:t>
            </a:r>
            <a:r>
              <a:rPr sz="1600" spc="-5" dirty="0">
                <a:latin typeface="Calibri"/>
                <a:cs typeface="Calibri"/>
              </a:rPr>
              <a:t>used a dynamic width font for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editor, </a:t>
            </a:r>
            <a:r>
              <a:rPr sz="1600" spc="-5" dirty="0">
                <a:latin typeface="Calibri"/>
                <a:cs typeface="Calibri"/>
              </a:rPr>
              <a:t>so that columns line </a:t>
            </a:r>
            <a:r>
              <a:rPr sz="1600" spc="-10" dirty="0">
                <a:latin typeface="Calibri"/>
                <a:cs typeface="Calibri"/>
              </a:rPr>
              <a:t>up.</a:t>
            </a:r>
            <a:r>
              <a:rPr sz="1600" spc="6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</a:t>
            </a:r>
            <a:endParaRPr sz="1600" dirty="0">
              <a:latin typeface="Calibri"/>
              <a:cs typeface="Calibri"/>
            </a:endParaRPr>
          </a:p>
          <a:p>
            <a:pPr marL="76200" algn="just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recommend using the Monospace font in a 12-point</a:t>
            </a:r>
            <a:r>
              <a:rPr sz="1600" spc="3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size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3429000"/>
            <a:ext cx="7772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4800" spc="-5" dirty="0"/>
              <a:t>PROJECT</a:t>
            </a:r>
            <a:r>
              <a:rPr sz="4800" spc="-75" dirty="0"/>
              <a:t> </a:t>
            </a:r>
            <a:r>
              <a:rPr sz="4800" dirty="0"/>
              <a:t>SCOPE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36906" y="4419600"/>
            <a:ext cx="6498590" cy="18878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52700"/>
              </a:lnSpc>
              <a:spcBef>
                <a:spcPts val="105"/>
              </a:spcBef>
            </a:pPr>
            <a:r>
              <a:rPr sz="1600" spc="-5" dirty="0">
                <a:latin typeface="Calibri"/>
                <a:cs typeface="Calibri"/>
              </a:rPr>
              <a:t>The Scope of this </a:t>
            </a:r>
            <a:r>
              <a:rPr sz="1600" spc="-10" dirty="0">
                <a:latin typeface="Calibri"/>
                <a:cs typeface="Calibri"/>
              </a:rPr>
              <a:t>project </a:t>
            </a:r>
            <a:r>
              <a:rPr sz="1600" spc="-5" dirty="0">
                <a:latin typeface="Calibri"/>
                <a:cs typeface="Calibri"/>
              </a:rPr>
              <a:t>is </a:t>
            </a:r>
            <a:r>
              <a:rPr sz="1600" dirty="0">
                <a:latin typeface="Calibri"/>
                <a:cs typeface="Calibri"/>
              </a:rPr>
              <a:t>very </a:t>
            </a:r>
            <a:r>
              <a:rPr sz="1600" spc="-5" dirty="0">
                <a:latin typeface="Calibri"/>
                <a:cs typeface="Calibri"/>
              </a:rPr>
              <a:t>large. In future, this software can </a:t>
            </a:r>
            <a:r>
              <a:rPr sz="1600" spc="-10" dirty="0">
                <a:latin typeface="Calibri"/>
                <a:cs typeface="Calibri"/>
              </a:rPr>
              <a:t>be  </a:t>
            </a:r>
            <a:r>
              <a:rPr sz="1600" spc="-5" dirty="0">
                <a:latin typeface="Calibri"/>
                <a:cs typeface="Calibri"/>
              </a:rPr>
              <a:t>implemented on a large </a:t>
            </a:r>
            <a:r>
              <a:rPr sz="1600" spc="-10" dirty="0">
                <a:latin typeface="Calibri"/>
                <a:cs typeface="Calibri"/>
              </a:rPr>
              <a:t>scale </a:t>
            </a:r>
            <a:r>
              <a:rPr sz="1600" spc="-5" dirty="0">
                <a:latin typeface="Calibri"/>
                <a:cs typeface="Calibri"/>
              </a:rPr>
              <a:t>and </a:t>
            </a:r>
            <a:r>
              <a:rPr sz="1600" dirty="0">
                <a:latin typeface="Calibri"/>
                <a:cs typeface="Calibri"/>
              </a:rPr>
              <a:t>can </a:t>
            </a:r>
            <a:r>
              <a:rPr sz="1600" spc="-5" dirty="0">
                <a:latin typeface="Calibri"/>
                <a:cs typeface="Calibri"/>
              </a:rPr>
              <a:t>include </a:t>
            </a:r>
            <a:r>
              <a:rPr sz="1600" spc="-10" dirty="0">
                <a:latin typeface="Calibri"/>
                <a:cs typeface="Calibri"/>
              </a:rPr>
              <a:t>features such </a:t>
            </a:r>
            <a:r>
              <a:rPr sz="1600" spc="-5" dirty="0">
                <a:latin typeface="Calibri"/>
                <a:cs typeface="Calibri"/>
              </a:rPr>
              <a:t>as making audio  notes from the </a:t>
            </a:r>
            <a:r>
              <a:rPr sz="160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files, </a:t>
            </a:r>
            <a:r>
              <a:rPr sz="1600" spc="-10" dirty="0">
                <a:latin typeface="Calibri"/>
                <a:cs typeface="Calibri"/>
              </a:rPr>
              <a:t>OCR </a:t>
            </a:r>
            <a:r>
              <a:rPr sz="1600" spc="-5" dirty="0">
                <a:latin typeface="Calibri"/>
                <a:cs typeface="Calibri"/>
              </a:rPr>
              <a:t>scanning, </a:t>
            </a:r>
            <a:r>
              <a:rPr sz="1600" dirty="0">
                <a:latin typeface="Calibri"/>
                <a:cs typeface="Calibri"/>
              </a:rPr>
              <a:t>Built-in </a:t>
            </a:r>
            <a:r>
              <a:rPr sz="1600" spc="-5" dirty="0">
                <a:latin typeface="Calibri"/>
                <a:cs typeface="Calibri"/>
              </a:rPr>
              <a:t>Dictionary, </a:t>
            </a:r>
            <a:r>
              <a:rPr sz="1600" spc="-10" dirty="0">
                <a:latin typeface="Calibri"/>
                <a:cs typeface="Calibri"/>
              </a:rPr>
              <a:t>Text </a:t>
            </a:r>
            <a:r>
              <a:rPr sz="1600" spc="-5" dirty="0">
                <a:latin typeface="Calibri"/>
                <a:cs typeface="Calibri"/>
              </a:rPr>
              <a:t>to speech  conversion, Full Image editing, Translator, Voice Assistance Internet searching,  </a:t>
            </a:r>
            <a:r>
              <a:rPr sz="1600" spc="-10" dirty="0">
                <a:latin typeface="Calibri"/>
                <a:cs typeface="Calibri"/>
              </a:rPr>
              <a:t>Voice </a:t>
            </a:r>
            <a:r>
              <a:rPr sz="1600" spc="-5" dirty="0">
                <a:latin typeface="Calibri"/>
                <a:cs typeface="Calibri"/>
              </a:rPr>
              <a:t>Assistant, Using as a code </a:t>
            </a:r>
            <a:r>
              <a:rPr sz="1600" dirty="0">
                <a:latin typeface="Calibri"/>
                <a:cs typeface="Calibri"/>
              </a:rPr>
              <a:t>editor </a:t>
            </a:r>
            <a:r>
              <a:rPr sz="1600" spc="-5" dirty="0">
                <a:latin typeface="Calibri"/>
                <a:cs typeface="Calibri"/>
              </a:rPr>
              <a:t>like Visual Studio </a:t>
            </a:r>
            <a:r>
              <a:rPr sz="1600" spc="-10" dirty="0">
                <a:latin typeface="Calibri"/>
                <a:cs typeface="Calibri"/>
              </a:rPr>
              <a:t>Code,</a:t>
            </a:r>
            <a:r>
              <a:rPr sz="1600" spc="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etc.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0691" y="837044"/>
            <a:ext cx="679830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lang="en-US" sz="2400" b="1" u="heavy" spc="-5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5. </a:t>
            </a:r>
            <a:r>
              <a:rPr lang="en-US" sz="2400" b="1" u="heavy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READING AND WRITING FILES:</a:t>
            </a:r>
            <a:endParaRPr lang="en-US" sz="2400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500" y="1236345"/>
            <a:ext cx="6798309" cy="82124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200" marR="275590">
              <a:lnSpc>
                <a:spcPct val="1526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The editor should require a single command-line argument </a:t>
            </a:r>
            <a:r>
              <a:rPr sz="1600" dirty="0">
                <a:latin typeface="Calibri"/>
                <a:cs typeface="Calibri"/>
              </a:rPr>
              <a:t>giving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name of  </a:t>
            </a:r>
            <a:r>
              <a:rPr sz="1600" spc="-5" dirty="0">
                <a:latin typeface="Calibri"/>
                <a:cs typeface="Calibri"/>
              </a:rPr>
              <a:t>the file to edit. </a:t>
            </a:r>
            <a:r>
              <a:rPr sz="1600" spc="-10" dirty="0">
                <a:latin typeface="Calibri"/>
                <a:cs typeface="Calibri"/>
              </a:rPr>
              <a:t>If the </a:t>
            </a:r>
            <a:r>
              <a:rPr sz="1600" spc="-5" dirty="0">
                <a:latin typeface="Calibri"/>
                <a:cs typeface="Calibri"/>
              </a:rPr>
              <a:t>user types </a:t>
            </a:r>
            <a:r>
              <a:rPr sz="1600" b="1" spc="-5" dirty="0">
                <a:latin typeface="Calibri"/>
                <a:cs typeface="Calibri"/>
              </a:rPr>
              <a:t>Control-s</a:t>
            </a:r>
            <a:r>
              <a:rPr sz="1600" spc="-5" dirty="0">
                <a:latin typeface="Calibri"/>
                <a:cs typeface="Calibri"/>
              </a:rPr>
              <a:t>, the editor should save the current  contents of the document back to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file.</a:t>
            </a:r>
            <a:endParaRPr sz="16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6.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INSERTION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CURSOR: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clicks in the window, the editor </a:t>
            </a:r>
            <a:r>
              <a:rPr sz="1600" dirty="0">
                <a:latin typeface="Calibri"/>
                <a:cs typeface="Calibri"/>
              </a:rPr>
              <a:t>displays </a:t>
            </a:r>
            <a:r>
              <a:rPr sz="1600" spc="-5" dirty="0">
                <a:latin typeface="Calibri"/>
                <a:cs typeface="Calibri"/>
              </a:rPr>
              <a:t>a blinking vertical bar</a:t>
            </a:r>
            <a:r>
              <a:rPr sz="1600" spc="12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just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to the left of the closest character to the click.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bar blinks </a:t>
            </a:r>
            <a:r>
              <a:rPr sz="1600" spc="-5" dirty="0">
                <a:latin typeface="Calibri"/>
                <a:cs typeface="Calibri"/>
              </a:rPr>
              <a:t>on and off: </a:t>
            </a:r>
            <a:r>
              <a:rPr sz="1600" dirty="0">
                <a:latin typeface="Calibri"/>
                <a:cs typeface="Calibri"/>
              </a:rPr>
              <a:t>on</a:t>
            </a:r>
            <a:r>
              <a:rPr sz="1600" spc="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for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0.5 seconds, then off for 0.5 seconds, and so on. If the </a:t>
            </a:r>
            <a:r>
              <a:rPr sz="1600" spc="-10" dirty="0">
                <a:latin typeface="Calibri"/>
                <a:cs typeface="Calibri"/>
              </a:rPr>
              <a:t>mouse </a:t>
            </a:r>
            <a:r>
              <a:rPr sz="1600" spc="-5" dirty="0">
                <a:latin typeface="Calibri"/>
                <a:cs typeface="Calibri"/>
              </a:rPr>
              <a:t>is dragged with</a:t>
            </a:r>
            <a:r>
              <a:rPr sz="1600" spc="150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 marR="37465">
              <a:lnSpc>
                <a:spcPct val="152500"/>
              </a:lnSpc>
            </a:pPr>
            <a:r>
              <a:rPr sz="1600" spc="-5" dirty="0">
                <a:latin typeface="Calibri"/>
                <a:cs typeface="Calibri"/>
              </a:rPr>
              <a:t>button </a:t>
            </a:r>
            <a:r>
              <a:rPr sz="1600" spc="-10" dirty="0">
                <a:latin typeface="Calibri"/>
                <a:cs typeface="Calibri"/>
              </a:rPr>
              <a:t>down, </a:t>
            </a:r>
            <a:r>
              <a:rPr sz="1600" spc="-5" dirty="0">
                <a:latin typeface="Calibri"/>
                <a:cs typeface="Calibri"/>
              </a:rPr>
              <a:t>the insertion cursor must follow the mouse. </a:t>
            </a: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a window loses  input </a:t>
            </a:r>
            <a:r>
              <a:rPr sz="1600" spc="-10" dirty="0">
                <a:latin typeface="Calibri"/>
                <a:cs typeface="Calibri"/>
              </a:rPr>
              <a:t>focus </a:t>
            </a:r>
            <a:r>
              <a:rPr sz="1600" spc="-5" dirty="0">
                <a:latin typeface="Calibri"/>
                <a:cs typeface="Calibri"/>
              </a:rPr>
              <a:t>(i.e., you click in a </a:t>
            </a:r>
            <a:r>
              <a:rPr sz="1600" dirty="0">
                <a:latin typeface="Calibri"/>
                <a:cs typeface="Calibri"/>
              </a:rPr>
              <a:t>different </a:t>
            </a:r>
            <a:r>
              <a:rPr sz="1600" spc="-5" dirty="0">
                <a:latin typeface="Calibri"/>
                <a:cs typeface="Calibri"/>
              </a:rPr>
              <a:t>window) it will stop displaying the </a:t>
            </a:r>
            <a:r>
              <a:rPr sz="1600" spc="-10" dirty="0">
                <a:latin typeface="Calibri"/>
                <a:cs typeface="Calibri"/>
              </a:rPr>
              <a:t>cursor;  </a:t>
            </a:r>
            <a:r>
              <a:rPr sz="1600" spc="-5" dirty="0">
                <a:latin typeface="Calibri"/>
                <a:cs typeface="Calibri"/>
              </a:rPr>
              <a:t>when the window regains focus it displays the cursor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again.</a:t>
            </a:r>
          </a:p>
          <a:p>
            <a:pPr marL="315595" indent="-303530">
              <a:lnSpc>
                <a:spcPct val="100000"/>
              </a:lnSpc>
              <a:spcBef>
                <a:spcPts val="975"/>
              </a:spcBef>
              <a:buAutoNum type="arabicPeriod" startAt="4"/>
              <a:tabLst>
                <a:tab pos="316230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TYPING: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type’s printable characters such as "A"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"%", the characters</a:t>
            </a:r>
            <a:r>
              <a:rPr sz="1600" spc="18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will</a:t>
            </a:r>
            <a:endParaRPr sz="1600" dirty="0">
              <a:latin typeface="Calibri"/>
              <a:cs typeface="Calibri"/>
            </a:endParaRPr>
          </a:p>
          <a:p>
            <a:pPr marL="76200" marR="10160">
              <a:lnSpc>
                <a:spcPts val="2930"/>
              </a:lnSpc>
              <a:spcBef>
                <a:spcPts val="265"/>
              </a:spcBef>
            </a:pPr>
            <a:r>
              <a:rPr sz="1600" spc="-5" dirty="0">
                <a:latin typeface="Calibri"/>
                <a:cs typeface="Calibri"/>
              </a:rPr>
              <a:t>be inserted at the cursor location </a:t>
            </a:r>
            <a:r>
              <a:rPr sz="1600" dirty="0">
                <a:latin typeface="Calibri"/>
                <a:cs typeface="Calibri"/>
              </a:rPr>
              <a:t>and </a:t>
            </a:r>
            <a:r>
              <a:rPr sz="1600" spc="-5" dirty="0">
                <a:latin typeface="Calibri"/>
                <a:cs typeface="Calibri"/>
              </a:rPr>
              <a:t>the cursor </a:t>
            </a:r>
            <a:r>
              <a:rPr sz="1600" dirty="0">
                <a:latin typeface="Calibri"/>
                <a:cs typeface="Calibri"/>
              </a:rPr>
              <a:t>will </a:t>
            </a:r>
            <a:r>
              <a:rPr sz="1600" spc="-5" dirty="0">
                <a:latin typeface="Calibri"/>
                <a:cs typeface="Calibri"/>
              </a:rPr>
              <a:t>advance to remain just after  the character that was typed.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695"/>
              </a:spcBef>
              <a:buAutoNum type="arabicPeriod" startAt="5"/>
              <a:tabLst>
                <a:tab pos="316230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NEWLINES: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types the </a:t>
            </a:r>
            <a:r>
              <a:rPr sz="1600" b="1" spc="-5" dirty="0">
                <a:latin typeface="Calibri"/>
                <a:cs typeface="Calibri"/>
              </a:rPr>
              <a:t>Enter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b="1" spc="-5" dirty="0">
                <a:latin typeface="Calibri"/>
                <a:cs typeface="Calibri"/>
              </a:rPr>
              <a:t>Return </a:t>
            </a:r>
            <a:r>
              <a:rPr sz="1600" spc="-10" dirty="0">
                <a:latin typeface="Calibri"/>
                <a:cs typeface="Calibri"/>
              </a:rPr>
              <a:t>key (which </a:t>
            </a:r>
            <a:r>
              <a:rPr sz="1600" spc="-5" dirty="0">
                <a:latin typeface="Calibri"/>
                <a:cs typeface="Calibri"/>
              </a:rPr>
              <a:t>corresponds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b="1" spc="-5" dirty="0">
                <a:latin typeface="Calibri"/>
                <a:cs typeface="Calibri"/>
              </a:rPr>
              <a:t>Control-</a:t>
            </a:r>
            <a:endParaRPr sz="1600" dirty="0">
              <a:latin typeface="Calibri"/>
              <a:cs typeface="Calibri"/>
            </a:endParaRPr>
          </a:p>
          <a:p>
            <a:pPr marL="76200" marR="858519">
              <a:lnSpc>
                <a:spcPts val="2940"/>
              </a:lnSpc>
              <a:spcBef>
                <a:spcPts val="254"/>
              </a:spcBef>
            </a:pPr>
            <a:r>
              <a:rPr sz="1600" b="1" spc="-5" dirty="0">
                <a:latin typeface="Calibri"/>
                <a:cs typeface="Calibri"/>
              </a:rPr>
              <a:t>r </a:t>
            </a:r>
            <a:r>
              <a:rPr sz="1600" spc="-5" dirty="0">
                <a:latin typeface="Calibri"/>
                <a:cs typeface="Calibri"/>
              </a:rPr>
              <a:t>character, or </a:t>
            </a:r>
            <a:r>
              <a:rPr sz="1600" b="1" spc="-5" dirty="0">
                <a:latin typeface="Calibri"/>
                <a:cs typeface="Calibri"/>
              </a:rPr>
              <a:t>"\r"</a:t>
            </a:r>
            <a:r>
              <a:rPr sz="1600" spc="-5" dirty="0">
                <a:latin typeface="Calibri"/>
                <a:cs typeface="Calibri"/>
              </a:rPr>
              <a:t>), you should insert a newline character </a:t>
            </a:r>
            <a:r>
              <a:rPr sz="1600" dirty="0">
                <a:latin typeface="Calibri"/>
                <a:cs typeface="Calibri"/>
              </a:rPr>
              <a:t>("\n") in </a:t>
            </a:r>
            <a:r>
              <a:rPr sz="1600" spc="-10" dirty="0">
                <a:latin typeface="Calibri"/>
                <a:cs typeface="Calibri"/>
              </a:rPr>
              <a:t>the  </a:t>
            </a:r>
            <a:r>
              <a:rPr sz="1600" spc="-5" dirty="0">
                <a:latin typeface="Calibri"/>
                <a:cs typeface="Calibri"/>
              </a:rPr>
              <a:t>document and display a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dirty="0">
                <a:latin typeface="Calibri"/>
                <a:cs typeface="Calibri"/>
              </a:rPr>
              <a:t>line </a:t>
            </a:r>
            <a:r>
              <a:rPr sz="1600" spc="-5" dirty="0">
                <a:latin typeface="Calibri"/>
                <a:cs typeface="Calibri"/>
              </a:rPr>
              <a:t>in the</a:t>
            </a:r>
            <a:r>
              <a:rPr sz="1600" spc="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window.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700"/>
              </a:spcBef>
              <a:buAutoNum type="arabicPeriod" startAt="6"/>
              <a:tabLst>
                <a:tab pos="316230" algn="l"/>
              </a:tabLst>
            </a:pP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BACKSPACE AND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DELETE: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types the </a:t>
            </a:r>
            <a:r>
              <a:rPr sz="1600" b="1" spc="-5" dirty="0">
                <a:latin typeface="Calibri"/>
                <a:cs typeface="Calibri"/>
              </a:rPr>
              <a:t>Backspace </a:t>
            </a:r>
            <a:r>
              <a:rPr sz="1600" spc="-5" dirty="0">
                <a:latin typeface="Calibri"/>
                <a:cs typeface="Calibri"/>
              </a:rPr>
              <a:t>key, the editor </a:t>
            </a:r>
            <a:r>
              <a:rPr sz="1600" dirty="0">
                <a:latin typeface="Calibri"/>
                <a:cs typeface="Calibri"/>
              </a:rPr>
              <a:t>deletes </a:t>
            </a:r>
            <a:r>
              <a:rPr sz="1600" spc="-5" dirty="0">
                <a:latin typeface="Calibri"/>
                <a:cs typeface="Calibri"/>
              </a:rPr>
              <a:t>the character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immediately</a:t>
            </a:r>
            <a:endParaRPr sz="1600" dirty="0">
              <a:latin typeface="Calibri"/>
              <a:cs typeface="Calibri"/>
            </a:endParaRPr>
          </a:p>
          <a:p>
            <a:pPr marL="76200" marR="116205">
              <a:lnSpc>
                <a:spcPct val="152500"/>
              </a:lnSpc>
            </a:pPr>
            <a:r>
              <a:rPr sz="1600" spc="-10" dirty="0">
                <a:latin typeface="Calibri"/>
                <a:cs typeface="Calibri"/>
              </a:rPr>
              <a:t>before </a:t>
            </a:r>
            <a:r>
              <a:rPr sz="1600" spc="-5" dirty="0">
                <a:latin typeface="Calibri"/>
                <a:cs typeface="Calibri"/>
              </a:rPr>
              <a:t>the cursor (unless there is a selection; </a:t>
            </a:r>
            <a:r>
              <a:rPr sz="1600" spc="-10" dirty="0">
                <a:latin typeface="Calibri"/>
                <a:cs typeface="Calibri"/>
              </a:rPr>
              <a:t>see </a:t>
            </a:r>
            <a:r>
              <a:rPr sz="1600" spc="-5" dirty="0">
                <a:latin typeface="Calibri"/>
                <a:cs typeface="Calibri"/>
              </a:rPr>
              <a:t>below). </a:t>
            </a:r>
            <a:r>
              <a:rPr sz="1600" spc="-10" dirty="0">
                <a:latin typeface="Calibri"/>
                <a:cs typeface="Calibri"/>
              </a:rPr>
              <a:t>The </a:t>
            </a:r>
            <a:r>
              <a:rPr sz="1600" b="1" spc="-10" dirty="0">
                <a:latin typeface="Calibri"/>
                <a:cs typeface="Calibri"/>
              </a:rPr>
              <a:t>Delete </a:t>
            </a:r>
            <a:r>
              <a:rPr sz="1600" spc="-10" dirty="0">
                <a:latin typeface="Calibri"/>
                <a:cs typeface="Calibri"/>
              </a:rPr>
              <a:t>key </a:t>
            </a:r>
            <a:r>
              <a:rPr sz="1600" spc="-5" dirty="0">
                <a:latin typeface="Calibri"/>
                <a:cs typeface="Calibri"/>
              </a:rPr>
              <a:t>should  </a:t>
            </a:r>
            <a:r>
              <a:rPr sz="1600" spc="-10" dirty="0">
                <a:latin typeface="Calibri"/>
                <a:cs typeface="Calibri"/>
              </a:rPr>
              <a:t>delete </a:t>
            </a:r>
            <a:r>
              <a:rPr sz="1600" spc="-5" dirty="0">
                <a:latin typeface="Calibri"/>
                <a:cs typeface="Calibri"/>
              </a:rPr>
              <a:t>the character at the cursor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location.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4500" y="668540"/>
            <a:ext cx="6789420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b="1" u="heavy" spc="-5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7. </a:t>
            </a:r>
            <a:r>
              <a:rPr lang="en-US" sz="2400" b="1" u="heavy" dirty="0" smtClean="0">
                <a:solidFill>
                  <a:schemeClr val="tx1"/>
                </a:solidFill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SELECTION:</a:t>
            </a:r>
            <a:endParaRPr sz="2400"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4500" y="1050696"/>
            <a:ext cx="6776720" cy="82118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 marR="5080">
              <a:lnSpc>
                <a:spcPct val="1526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presses the mouse button and drags the mouse either forward </a:t>
            </a:r>
            <a:r>
              <a:rPr sz="1600" spc="-10" dirty="0">
                <a:latin typeface="Calibri"/>
                <a:cs typeface="Calibri"/>
              </a:rPr>
              <a:t>or  </a:t>
            </a:r>
            <a:r>
              <a:rPr sz="1600" spc="-5" dirty="0">
                <a:latin typeface="Calibri"/>
                <a:cs typeface="Calibri"/>
              </a:rPr>
              <a:t>backward, the editor creates a </a:t>
            </a:r>
            <a:r>
              <a:rPr sz="1600" spc="-10" dirty="0">
                <a:latin typeface="Calibri"/>
                <a:cs typeface="Calibri"/>
              </a:rPr>
              <a:t>selection </a:t>
            </a:r>
            <a:r>
              <a:rPr sz="1600" spc="-5" dirty="0">
                <a:latin typeface="Calibri"/>
                <a:cs typeface="Calibri"/>
              </a:rPr>
              <a:t>corresponding to the range </a:t>
            </a:r>
            <a:r>
              <a:rPr sz="1600" spc="-10" dirty="0">
                <a:latin typeface="Calibri"/>
                <a:cs typeface="Calibri"/>
              </a:rPr>
              <a:t>of  </a:t>
            </a:r>
            <a:r>
              <a:rPr sz="1600" spc="-5" dirty="0">
                <a:latin typeface="Calibri"/>
                <a:cs typeface="Calibri"/>
              </a:rPr>
              <a:t>characters between the character where the mouse was pressed and the current  mouse location. </a:t>
            </a:r>
            <a:r>
              <a:rPr sz="1600" spc="-10" dirty="0">
                <a:latin typeface="Calibri"/>
                <a:cs typeface="Calibri"/>
              </a:rPr>
              <a:t>The new selection </a:t>
            </a:r>
            <a:r>
              <a:rPr sz="1600" spc="-5" dirty="0">
                <a:latin typeface="Calibri"/>
                <a:cs typeface="Calibri"/>
              </a:rPr>
              <a:t>replaces any previous </a:t>
            </a:r>
            <a:r>
              <a:rPr sz="1600" spc="-10" dirty="0">
                <a:latin typeface="Calibri"/>
                <a:cs typeface="Calibri"/>
              </a:rPr>
              <a:t>selection. The </a:t>
            </a:r>
            <a:r>
              <a:rPr sz="1600" spc="-5" dirty="0">
                <a:latin typeface="Calibri"/>
                <a:cs typeface="Calibri"/>
              </a:rPr>
              <a:t>selection  must be displayed using </a:t>
            </a:r>
            <a:r>
              <a:rPr sz="1600" spc="-10" dirty="0">
                <a:latin typeface="Calibri"/>
                <a:cs typeface="Calibri"/>
              </a:rPr>
              <a:t>some </a:t>
            </a:r>
            <a:r>
              <a:rPr sz="1600" spc="-5" dirty="0">
                <a:latin typeface="Calibri"/>
                <a:cs typeface="Calibri"/>
              </a:rPr>
              <a:t>form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highlighting, </a:t>
            </a:r>
            <a:r>
              <a:rPr sz="1600" spc="-10" dirty="0">
                <a:latin typeface="Calibri"/>
                <a:cs typeface="Calibri"/>
              </a:rPr>
              <a:t>such </a:t>
            </a:r>
            <a:r>
              <a:rPr sz="1600" spc="-5" dirty="0">
                <a:latin typeface="Calibri"/>
                <a:cs typeface="Calibri"/>
              </a:rPr>
              <a:t>as a colored background  or reverse video. </a:t>
            </a:r>
            <a:r>
              <a:rPr sz="1600" spc="-10" dirty="0">
                <a:latin typeface="Calibri"/>
                <a:cs typeface="Calibri"/>
              </a:rPr>
              <a:t>Once </a:t>
            </a:r>
            <a:r>
              <a:rPr sz="1600" spc="-5" dirty="0">
                <a:latin typeface="Calibri"/>
                <a:cs typeface="Calibri"/>
              </a:rPr>
              <a:t>a selection </a:t>
            </a:r>
            <a:r>
              <a:rPr sz="1600" dirty="0">
                <a:latin typeface="Calibri"/>
                <a:cs typeface="Calibri"/>
              </a:rPr>
              <a:t>has </a:t>
            </a:r>
            <a:r>
              <a:rPr sz="1600" spc="-5" dirty="0">
                <a:latin typeface="Calibri"/>
                <a:cs typeface="Calibri"/>
              </a:rPr>
              <a:t>been made, if the user presses the </a:t>
            </a:r>
            <a:r>
              <a:rPr sz="1600" spc="-10" dirty="0">
                <a:latin typeface="Calibri"/>
                <a:cs typeface="Calibri"/>
              </a:rPr>
              <a:t>mouse  </a:t>
            </a:r>
            <a:r>
              <a:rPr sz="1600" spc="-5" dirty="0">
                <a:latin typeface="Calibri"/>
                <a:cs typeface="Calibri"/>
              </a:rPr>
              <a:t>button while holding </a:t>
            </a:r>
            <a:r>
              <a:rPr sz="1600" spc="-10" dirty="0">
                <a:latin typeface="Calibri"/>
                <a:cs typeface="Calibri"/>
              </a:rPr>
              <a:t>down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b="1" spc="-5" dirty="0">
                <a:latin typeface="Calibri"/>
                <a:cs typeface="Calibri"/>
              </a:rPr>
              <a:t>Shift key</a:t>
            </a:r>
            <a:r>
              <a:rPr sz="1600" spc="-5" dirty="0">
                <a:latin typeface="Calibri"/>
                <a:cs typeface="Calibri"/>
              </a:rPr>
              <a:t>, then the selection will be modified as </a:t>
            </a:r>
            <a:r>
              <a:rPr sz="1600" dirty="0">
                <a:latin typeface="Calibri"/>
                <a:cs typeface="Calibri"/>
              </a:rPr>
              <a:t>if  </a:t>
            </a:r>
            <a:r>
              <a:rPr sz="1600" spc="-5" dirty="0">
                <a:latin typeface="Calibri"/>
                <a:cs typeface="Calibri"/>
              </a:rPr>
              <a:t>the mouse button had never been released (i.e. the current mouse position  specifies </a:t>
            </a:r>
            <a:r>
              <a:rPr sz="1600" spc="-10" dirty="0">
                <a:latin typeface="Calibri"/>
                <a:cs typeface="Calibri"/>
              </a:rPr>
              <a:t>one </a:t>
            </a:r>
            <a:r>
              <a:rPr sz="1600" spc="-5" dirty="0">
                <a:latin typeface="Calibri"/>
                <a:cs typeface="Calibri"/>
              </a:rPr>
              <a:t>end of the </a:t>
            </a:r>
            <a:r>
              <a:rPr sz="1600" spc="-10" dirty="0">
                <a:latin typeface="Calibri"/>
                <a:cs typeface="Calibri"/>
              </a:rPr>
              <a:t>selection, </a:t>
            </a:r>
            <a:r>
              <a:rPr sz="1600" spc="-5" dirty="0">
                <a:latin typeface="Calibri"/>
                <a:cs typeface="Calibri"/>
              </a:rPr>
              <a:t>and the other end </a:t>
            </a:r>
            <a:r>
              <a:rPr sz="1600" dirty="0">
                <a:latin typeface="Calibri"/>
                <a:cs typeface="Calibri"/>
              </a:rPr>
              <a:t>of </a:t>
            </a:r>
            <a:r>
              <a:rPr sz="1600" spc="-5" dirty="0">
                <a:latin typeface="Calibri"/>
                <a:cs typeface="Calibri"/>
              </a:rPr>
              <a:t>the selection is  </a:t>
            </a:r>
            <a:r>
              <a:rPr sz="1600" spc="-10" dirty="0">
                <a:latin typeface="Calibri"/>
                <a:cs typeface="Calibri"/>
              </a:rPr>
              <a:t>determined </a:t>
            </a:r>
            <a:r>
              <a:rPr sz="1600" spc="-5" dirty="0">
                <a:latin typeface="Calibri"/>
                <a:cs typeface="Calibri"/>
              </a:rPr>
              <a:t>by the location where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mouse was clicked </a:t>
            </a:r>
            <a:r>
              <a:rPr sz="1600" dirty="0">
                <a:latin typeface="Calibri"/>
                <a:cs typeface="Calibri"/>
              </a:rPr>
              <a:t>without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b="1" spc="-5" dirty="0">
                <a:latin typeface="Calibri"/>
                <a:cs typeface="Calibri"/>
              </a:rPr>
              <a:t>Shift key  down</a:t>
            </a:r>
            <a:r>
              <a:rPr sz="1600" spc="-5" dirty="0">
                <a:latin typeface="Calibri"/>
                <a:cs typeface="Calibri"/>
              </a:rPr>
              <a:t>). </a:t>
            </a: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mouse button is pressed and released without dragging, then </a:t>
            </a:r>
            <a:r>
              <a:rPr sz="1600" spc="-10" dirty="0">
                <a:latin typeface="Calibri"/>
                <a:cs typeface="Calibri"/>
              </a:rPr>
              <a:t>any  </a:t>
            </a:r>
            <a:r>
              <a:rPr sz="1600" spc="-5" dirty="0">
                <a:latin typeface="Calibri"/>
                <a:cs typeface="Calibri"/>
              </a:rPr>
              <a:t>existing </a:t>
            </a:r>
            <a:r>
              <a:rPr sz="1600" spc="-10" dirty="0">
                <a:latin typeface="Calibri"/>
                <a:cs typeface="Calibri"/>
              </a:rPr>
              <a:t>selection is </a:t>
            </a:r>
            <a:r>
              <a:rPr sz="1600" spc="-5" dirty="0">
                <a:latin typeface="Calibri"/>
                <a:cs typeface="Calibri"/>
              </a:rPr>
              <a:t>canceled. You do </a:t>
            </a:r>
            <a:r>
              <a:rPr sz="1600" spc="-10" dirty="0">
                <a:latin typeface="Calibri"/>
                <a:cs typeface="Calibri"/>
              </a:rPr>
              <a:t>not need </a:t>
            </a:r>
            <a:r>
              <a:rPr sz="1600" spc="-5" dirty="0">
                <a:latin typeface="Calibri"/>
                <a:cs typeface="Calibri"/>
              </a:rPr>
              <a:t>to implement word selection for  double-clicks.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965"/>
              </a:spcBef>
              <a:buAutoNum type="arabicPeriod" startAt="8"/>
              <a:tabLst>
                <a:tab pos="316230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SELECTION</a:t>
            </a:r>
            <a:r>
              <a:rPr sz="2400" b="1" u="heavy" spc="-1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DELETION: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a printable character </a:t>
            </a:r>
            <a:r>
              <a:rPr sz="1600" dirty="0">
                <a:latin typeface="Calibri"/>
                <a:cs typeface="Calibri"/>
              </a:rPr>
              <a:t>or </a:t>
            </a:r>
            <a:r>
              <a:rPr sz="1600" spc="-5" dirty="0">
                <a:latin typeface="Calibri"/>
                <a:cs typeface="Calibri"/>
              </a:rPr>
              <a:t>newline is </a:t>
            </a:r>
            <a:r>
              <a:rPr sz="1600" dirty="0">
                <a:latin typeface="Calibri"/>
                <a:cs typeface="Calibri"/>
              </a:rPr>
              <a:t>typed </a:t>
            </a:r>
            <a:r>
              <a:rPr sz="1600" spc="-5" dirty="0">
                <a:latin typeface="Calibri"/>
                <a:cs typeface="Calibri"/>
              </a:rPr>
              <a:t>at a time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there exists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05"/>
              </a:spcBef>
            </a:pPr>
            <a:r>
              <a:rPr sz="1600" spc="-10" dirty="0">
                <a:latin typeface="Calibri"/>
                <a:cs typeface="Calibri"/>
              </a:rPr>
              <a:t>selection, </a:t>
            </a:r>
            <a:r>
              <a:rPr sz="1600" spc="-5" dirty="0">
                <a:latin typeface="Calibri"/>
                <a:cs typeface="Calibri"/>
              </a:rPr>
              <a:t>then the </a:t>
            </a:r>
            <a:r>
              <a:rPr sz="1600" spc="-10" dirty="0">
                <a:latin typeface="Calibri"/>
                <a:cs typeface="Calibri"/>
              </a:rPr>
              <a:t>new </a:t>
            </a:r>
            <a:r>
              <a:rPr sz="1600" spc="-5" dirty="0">
                <a:latin typeface="Calibri"/>
                <a:cs typeface="Calibri"/>
              </a:rPr>
              <a:t>character </a:t>
            </a:r>
            <a:r>
              <a:rPr sz="1600" dirty="0">
                <a:latin typeface="Calibri"/>
                <a:cs typeface="Calibri"/>
              </a:rPr>
              <a:t>replaces </a:t>
            </a:r>
            <a:r>
              <a:rPr sz="1600" spc="-5" dirty="0">
                <a:latin typeface="Calibri"/>
                <a:cs typeface="Calibri"/>
              </a:rPr>
              <a:t>the</a:t>
            </a:r>
            <a:r>
              <a:rPr sz="1600" spc="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selection.</a:t>
            </a:r>
            <a:endParaRPr sz="1600" dirty="0">
              <a:latin typeface="Calibri"/>
              <a:cs typeface="Calibri"/>
            </a:endParaRPr>
          </a:p>
          <a:p>
            <a:pPr marL="76200" marR="353695">
              <a:lnSpc>
                <a:spcPct val="152600"/>
              </a:lnSpc>
              <a:spcBef>
                <a:spcPts val="10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b="1" spc="-5" dirty="0">
                <a:latin typeface="Calibri"/>
                <a:cs typeface="Calibri"/>
              </a:rPr>
              <a:t>Backspace </a:t>
            </a:r>
            <a:r>
              <a:rPr sz="1600" spc="-5" dirty="0">
                <a:latin typeface="Calibri"/>
                <a:cs typeface="Calibri"/>
              </a:rPr>
              <a:t>or </a:t>
            </a:r>
            <a:r>
              <a:rPr sz="1600" b="1" spc="-5" dirty="0">
                <a:latin typeface="Calibri"/>
                <a:cs typeface="Calibri"/>
              </a:rPr>
              <a:t>Delete </a:t>
            </a:r>
            <a:r>
              <a:rPr sz="1600" spc="-5" dirty="0">
                <a:latin typeface="Calibri"/>
                <a:cs typeface="Calibri"/>
              </a:rPr>
              <a:t>is typed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there exists a </a:t>
            </a:r>
            <a:r>
              <a:rPr sz="1600" spc="-10" dirty="0">
                <a:latin typeface="Calibri"/>
                <a:cs typeface="Calibri"/>
              </a:rPr>
              <a:t>selection, </a:t>
            </a:r>
            <a:r>
              <a:rPr sz="1600" spc="-5" dirty="0">
                <a:latin typeface="Calibri"/>
                <a:cs typeface="Calibri"/>
              </a:rPr>
              <a:t>then the editor  skips the normal behavior </a:t>
            </a:r>
            <a:r>
              <a:rPr sz="1600" dirty="0">
                <a:latin typeface="Calibri"/>
                <a:cs typeface="Calibri"/>
              </a:rPr>
              <a:t>for </a:t>
            </a:r>
            <a:r>
              <a:rPr sz="1600" spc="-5" dirty="0">
                <a:latin typeface="Calibri"/>
                <a:cs typeface="Calibri"/>
              </a:rPr>
              <a:t>these keys and simply delete the selected  characters.</a:t>
            </a:r>
            <a:endParaRPr sz="1600" dirty="0">
              <a:latin typeface="Calibri"/>
              <a:cs typeface="Calibri"/>
            </a:endParaRPr>
          </a:p>
          <a:p>
            <a:pPr marL="315595" indent="-303530">
              <a:lnSpc>
                <a:spcPct val="100000"/>
              </a:lnSpc>
              <a:spcBef>
                <a:spcPts val="965"/>
              </a:spcBef>
              <a:buAutoNum type="arabicPeriod" startAt="9"/>
              <a:tabLst>
                <a:tab pos="316230" algn="l"/>
              </a:tabLst>
            </a:pP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COPY </a:t>
            </a:r>
            <a:r>
              <a:rPr sz="24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AND</a:t>
            </a:r>
            <a:r>
              <a:rPr sz="2400" b="1" u="heavy" spc="-1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24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PASTE:</a:t>
            </a:r>
            <a:endParaRPr sz="24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90"/>
              </a:spcBef>
            </a:pPr>
            <a:r>
              <a:rPr sz="1600" dirty="0">
                <a:latin typeface="Calibri"/>
                <a:cs typeface="Calibri"/>
              </a:rPr>
              <a:t>If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spc="-10" dirty="0">
                <a:latin typeface="Calibri"/>
                <a:cs typeface="Calibri"/>
              </a:rPr>
              <a:t>user </a:t>
            </a:r>
            <a:r>
              <a:rPr sz="1600" spc="-5" dirty="0">
                <a:latin typeface="Calibri"/>
                <a:cs typeface="Calibri"/>
              </a:rPr>
              <a:t>types </a:t>
            </a:r>
            <a:r>
              <a:rPr sz="1600" b="1" spc="-5" dirty="0">
                <a:latin typeface="Calibri"/>
                <a:cs typeface="Calibri"/>
              </a:rPr>
              <a:t>Control-c,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editor </a:t>
            </a:r>
            <a:r>
              <a:rPr sz="1600" spc="-5" dirty="0">
                <a:latin typeface="Calibri"/>
                <a:cs typeface="Calibri"/>
              </a:rPr>
              <a:t>copies the selected characters to</a:t>
            </a:r>
            <a:r>
              <a:rPr sz="1600" spc="7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the</a:t>
            </a:r>
            <a:endParaRPr sz="1600" dirty="0">
              <a:latin typeface="Calibri"/>
              <a:cs typeface="Calibri"/>
            </a:endParaRPr>
          </a:p>
          <a:p>
            <a:pPr marL="76200">
              <a:lnSpc>
                <a:spcPct val="100000"/>
              </a:lnSpc>
              <a:spcBef>
                <a:spcPts val="1010"/>
              </a:spcBef>
            </a:pPr>
            <a:r>
              <a:rPr sz="1600" spc="-5" dirty="0">
                <a:latin typeface="Calibri"/>
                <a:cs typeface="Calibri"/>
              </a:rPr>
              <a:t>clipboard, where they can </a:t>
            </a:r>
            <a:r>
              <a:rPr sz="1600" dirty="0">
                <a:latin typeface="Calibri"/>
                <a:cs typeface="Calibri"/>
              </a:rPr>
              <a:t>be </a:t>
            </a:r>
            <a:r>
              <a:rPr sz="1600" spc="-5" dirty="0">
                <a:latin typeface="Calibri"/>
                <a:cs typeface="Calibri"/>
              </a:rPr>
              <a:t>pasted by </a:t>
            </a:r>
            <a:r>
              <a:rPr sz="1600" spc="-10" dirty="0">
                <a:latin typeface="Calibri"/>
                <a:cs typeface="Calibri"/>
              </a:rPr>
              <a:t>other </a:t>
            </a:r>
            <a:r>
              <a:rPr sz="1600" spc="-5" dirty="0">
                <a:latin typeface="Calibri"/>
                <a:cs typeface="Calibri"/>
              </a:rPr>
              <a:t>applications. If the</a:t>
            </a:r>
            <a:r>
              <a:rPr sz="1600" spc="5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user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</TotalTime>
  <Words>9973</Words>
  <Application>Microsoft Office PowerPoint</Application>
  <PresentationFormat>Custom</PresentationFormat>
  <Paragraphs>320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Century Gothic</vt:lpstr>
      <vt:lpstr>Times New Roman</vt:lpstr>
      <vt:lpstr>Wingdings</vt:lpstr>
      <vt:lpstr>Wingdings 3</vt:lpstr>
      <vt:lpstr>Ion</vt:lpstr>
      <vt:lpstr>  University Of Karachi DEPARTMENT OF COMPUTER SCIENCE (UBIT)</vt:lpstr>
      <vt:lpstr>ACKNOWLEDGMENT</vt:lpstr>
      <vt:lpstr>PROJECT PROFILE:</vt:lpstr>
      <vt:lpstr>INTRODUCTION:</vt:lpstr>
      <vt:lpstr>PowerPoint Presentation</vt:lpstr>
      <vt:lpstr>PowerPoint Presentation</vt:lpstr>
      <vt:lpstr>FEATURES</vt:lpstr>
      <vt:lpstr>5. READING AND WRITING FILES:</vt:lpstr>
      <vt:lpstr>7. SELECTION:</vt:lpstr>
      <vt:lpstr>PowerPoint Presentation</vt:lpstr>
      <vt:lpstr>12. UNDO AND THE SELECTION AND CURSOR</vt:lpstr>
      <vt:lpstr>PowerPoint Presentation</vt:lpstr>
      <vt:lpstr>18. PRINT A FILE:</vt:lpstr>
      <vt:lpstr>PowerPoint Presentation</vt:lpstr>
      <vt:lpstr>21. FIND AND REPLACE:</vt:lpstr>
      <vt:lpstr>23. WORD/SYMBOL COUNTER::</vt:lpstr>
      <vt:lpstr>25. INSERTING IMAGES:</vt:lpstr>
      <vt:lpstr>28. SPEECH NOTES:</vt:lpstr>
      <vt:lpstr>PowerPoint Presentation</vt:lpstr>
      <vt:lpstr>PowerPoint Presentation</vt:lpstr>
      <vt:lpstr>37. MAKE A TEXT SUPERSCRIPTED:</vt:lpstr>
      <vt:lpstr>PowerPoint Presentation</vt:lpstr>
      <vt:lpstr>42. DRAG AND DROP UI ELEMENTS</vt:lpstr>
      <vt:lpstr>IMPLEMENTATION</vt:lpstr>
      <vt:lpstr>1. NEW FILE:</vt:lpstr>
      <vt:lpstr>2. OPEN FILE:</vt:lpstr>
      <vt:lpstr>PowerPoint Presentation</vt:lpstr>
      <vt:lpstr>3. SAVE FILE:</vt:lpstr>
      <vt:lpstr>PowerPoint Presentation</vt:lpstr>
      <vt:lpstr>4. PRINT A FILE:</vt:lpstr>
      <vt:lpstr>PowerPoint Presentation</vt:lpstr>
      <vt:lpstr>PowerPoint Presentation</vt:lpstr>
      <vt:lpstr>5. TEXT TO PDF CONVERTER:</vt:lpstr>
      <vt:lpstr>PowerPoint Presentation</vt:lpstr>
      <vt:lpstr>6. PREVIEW PAGES BEFORE PRINTING:</vt:lpstr>
      <vt:lpstr>PowerPoint Presentation</vt:lpstr>
      <vt:lpstr>7. FIND AND REPLACE: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 INSERTING TABLES:</vt:lpstr>
      <vt:lpstr>PowerPoint Presentation</vt:lpstr>
      <vt:lpstr>11. INSERTING IMAGES:</vt:lpstr>
      <vt:lpstr>PowerPoint Presentation</vt:lpstr>
      <vt:lpstr>PowerPoint Presentation</vt:lpstr>
      <vt:lpstr>PowerPoint Presentation</vt:lpstr>
      <vt:lpstr>PowerPoint Presentation</vt:lpstr>
      <vt:lpstr>14. SPEECH NOTES</vt:lpstr>
      <vt:lpstr>PowerPoint Presentation</vt:lpstr>
      <vt:lpstr>15. CHOOSING FONT FAMILY:</vt:lpstr>
      <vt:lpstr>16. CHOOSING FONT SIZES:</vt:lpstr>
      <vt:lpstr>17. CHANGE TEXT FOREGROUND COLOR:</vt:lpstr>
      <vt:lpstr>PowerPoint Presentation</vt:lpstr>
      <vt:lpstr>PowerPoint Presentation</vt:lpstr>
      <vt:lpstr>MAKE A TEXT APPEAR ITALICIZED:</vt:lpstr>
      <vt:lpstr>PowerPoint Presentation</vt:lpstr>
      <vt:lpstr>24. MAKE A TEXT SUBSCRIPTED:</vt:lpstr>
      <vt:lpstr>PowerPoint Presentation</vt:lpstr>
      <vt:lpstr>PowerPoint Presentation</vt:lpstr>
      <vt:lpstr>PowerPoint Presentation</vt:lpstr>
      <vt:lpstr>PowerPoint Presentation</vt:lpstr>
      <vt:lpstr>27. DEDENT SELECTED LINES OF TEXT:</vt:lpstr>
      <vt:lpstr>PowerPoint Presentation</vt:lpstr>
      <vt:lpstr>PowerPoint Presentation</vt:lpstr>
      <vt:lpstr>PowerPoint Presentation</vt:lpstr>
      <vt:lpstr>PROJECT SCOPE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University Of Karachi DEPARTMENT OF COMPUTER SCIENCE (UBIT)</dc:title>
  <dc:creator>Bushra</dc:creator>
  <cp:lastModifiedBy>HAMZZZA</cp:lastModifiedBy>
  <cp:revision>8</cp:revision>
  <dcterms:created xsi:type="dcterms:W3CDTF">2021-02-11T20:22:15Z</dcterms:created>
  <dcterms:modified xsi:type="dcterms:W3CDTF">2021-02-11T21:11:23Z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2021-02-12T00:00:00Z</vt:filetime>
  </property>
  <property fmtid="{D5CDD505-2E9C-101B-9397-08002B2CF9AE}" pid="3" name="Creator">
    <vt:lpwstr>Microsoft® Word 2013</vt:lpwstr>
  </property>
  <property fmtid="{D5CDD505-2E9C-101B-9397-08002B2CF9AE}" pid="4" name="LastSaved">
    <vt:filetime>2021-02-11T00:00:00Z</vt:filetime>
  </property>
</Properties>
</file>